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1843" r:id="rId3"/>
    <p:sldId id="1820" r:id="rId4"/>
    <p:sldId id="425" r:id="rId5"/>
    <p:sldId id="718" r:id="rId6"/>
    <p:sldId id="691" r:id="rId7"/>
    <p:sldId id="1839" r:id="rId8"/>
    <p:sldId id="1838" r:id="rId9"/>
    <p:sldId id="1794" r:id="rId10"/>
    <p:sldId id="415" r:id="rId11"/>
    <p:sldId id="442" r:id="rId12"/>
    <p:sldId id="1806" r:id="rId13"/>
    <p:sldId id="1831" r:id="rId14"/>
    <p:sldId id="458" r:id="rId15"/>
    <p:sldId id="298" r:id="rId16"/>
    <p:sldId id="299" r:id="rId17"/>
    <p:sldId id="702" r:id="rId18"/>
    <p:sldId id="1817" r:id="rId19"/>
    <p:sldId id="1840" r:id="rId20"/>
    <p:sldId id="1808" r:id="rId21"/>
    <p:sldId id="1836" r:id="rId22"/>
    <p:sldId id="513" r:id="rId23"/>
    <p:sldId id="1837" r:id="rId24"/>
    <p:sldId id="517" r:id="rId25"/>
    <p:sldId id="1805" r:id="rId26"/>
    <p:sldId id="258" r:id="rId27"/>
    <p:sldId id="1842" r:id="rId28"/>
    <p:sldId id="1834" r:id="rId29"/>
    <p:sldId id="703" r:id="rId30"/>
    <p:sldId id="1812" r:id="rId31"/>
    <p:sldId id="1813" r:id="rId32"/>
    <p:sldId id="1821" r:id="rId33"/>
    <p:sldId id="172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8527D-9AE3-4291-8780-7C408A9AE23B}" v="30" dt="2023-10-03T11:21:35.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100" d="100"/>
          <a:sy n="100" d="100"/>
        </p:scale>
        <p:origin x="936" y="3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4" units="1/cm"/>
          <inkml:channelProperty channel="Y" name="resolution" value="24" units="1/cm"/>
          <inkml:channelProperty channel="T" name="resolution" value="1" units="1/dev"/>
        </inkml:channelProperties>
      </inkml:inkSource>
      <inkml:timestamp xml:id="ts0" timeString="2020-09-09T06:44:54.129"/>
    </inkml:context>
    <inkml:brush xml:id="br0">
      <inkml:brushProperty name="width" value="0.05292" units="cm"/>
      <inkml:brushProperty name="height" value="0.05292" units="cm"/>
      <inkml:brushProperty name="color" value="#FF0000"/>
    </inkml:brush>
  </inkml:definitions>
  <inkml:trace contextRef="#ctx0" brushRef="#br0">5433 9878 0</inkml:trace>
  <inkml:trace contextRef="#ctx0" brushRef="#br0" timeOffset="735">5433 9878 0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B9B9BC-70C7-40C9-9F6F-18613C98FEEF}" type="datetimeFigureOut">
              <a:rPr lang="en-GB" smtClean="0"/>
              <a:t>09/10/2023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FC028-DB22-4FCD-9E80-6DAE0B9EBACF}" type="slidenum">
              <a:rPr lang="en-GB" smtClean="0"/>
              <a:t>‹#›</a:t>
            </a:fld>
            <a:endParaRPr lang="en-GB"/>
          </a:p>
        </p:txBody>
      </p:sp>
    </p:spTree>
    <p:extLst>
      <p:ext uri="{BB962C8B-B14F-4D97-AF65-F5344CB8AC3E}">
        <p14:creationId xmlns:p14="http://schemas.microsoft.com/office/powerpoint/2010/main" val="139149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De kan skape gode arbeidsplasser</a:t>
            </a:r>
          </a:p>
          <a:p>
            <a:pPr marL="342900" lvl="0" indent="-342900">
              <a:lnSpc>
                <a:spcPct val="107000"/>
              </a:lnSpc>
              <a:spcAft>
                <a:spcPts val="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De utvikler, produserer og markedsfører verdifulle produkter og tjenester</a:t>
            </a:r>
          </a:p>
          <a:p>
            <a:pPr marL="342900" lvl="0" indent="-342900">
              <a:lnSpc>
                <a:spcPct val="107000"/>
              </a:lnSpc>
              <a:spcAft>
                <a:spcPts val="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De betaler skatter og avgifter som bidrar til velferdsstaten og felleskapet</a:t>
            </a:r>
          </a:p>
          <a:p>
            <a:pPr marL="342900" lvl="0" indent="-342900">
              <a:lnSpc>
                <a:spcPct val="107000"/>
              </a:lnSpc>
              <a:spcAft>
                <a:spcPts val="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De som jobber i bedrifter får utløp for virketrang, kreativitet, læring og mestring</a:t>
            </a:r>
          </a:p>
          <a:p>
            <a:pPr marL="342900" lvl="0" indent="-342900">
              <a:lnSpc>
                <a:spcPct val="107000"/>
              </a:lnSpc>
              <a:spcAft>
                <a:spcPts val="80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Bedriftenes utvikling er en viktig del av årsaken til den høye økonomiske veksten i den vestlige verden de siste 100+ år og de millioner av mennesker som har blitt løftet ut av fattigdom de senere tiår</a:t>
            </a:r>
          </a:p>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2</a:t>
            </a:fld>
            <a:endParaRPr lang="nb-NO"/>
          </a:p>
        </p:txBody>
      </p:sp>
    </p:spTree>
    <p:extLst>
      <p:ext uri="{BB962C8B-B14F-4D97-AF65-F5344CB8AC3E}">
        <p14:creationId xmlns:p14="http://schemas.microsoft.com/office/powerpoint/2010/main" val="3960516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120238-60E1-48EB-A58F-C3C60F9CB71C}" type="slidenum">
              <a:rPr lang="nb-NO" smtClean="0"/>
              <a:t>11</a:t>
            </a:fld>
            <a:endParaRPr lang="nb-NO"/>
          </a:p>
        </p:txBody>
      </p:sp>
    </p:spTree>
    <p:extLst>
      <p:ext uri="{BB962C8B-B14F-4D97-AF65-F5344CB8AC3E}">
        <p14:creationId xmlns:p14="http://schemas.microsoft.com/office/powerpoint/2010/main" val="273686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120238-60E1-48EB-A58F-C3C60F9CB71C}" type="slidenum">
              <a:rPr lang="nb-NO" smtClean="0"/>
              <a:t>14</a:t>
            </a:fld>
            <a:endParaRPr lang="nb-NO"/>
          </a:p>
        </p:txBody>
      </p:sp>
    </p:spTree>
    <p:extLst>
      <p:ext uri="{BB962C8B-B14F-4D97-AF65-F5344CB8AC3E}">
        <p14:creationId xmlns:p14="http://schemas.microsoft.com/office/powerpoint/2010/main" val="1696775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120238-60E1-48EB-A58F-C3C60F9CB71C}" type="slidenum">
              <a:rPr lang="nb-NO" smtClean="0"/>
              <a:t>15</a:t>
            </a:fld>
            <a:endParaRPr lang="nb-NO"/>
          </a:p>
        </p:txBody>
      </p:sp>
    </p:spTree>
    <p:extLst>
      <p:ext uri="{BB962C8B-B14F-4D97-AF65-F5344CB8AC3E}">
        <p14:creationId xmlns:p14="http://schemas.microsoft.com/office/powerpoint/2010/main" val="2505321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120238-60E1-48EB-A58F-C3C60F9CB71C}" type="slidenum">
              <a:rPr lang="nb-NO" smtClean="0"/>
              <a:t>16</a:t>
            </a:fld>
            <a:endParaRPr lang="nb-NO"/>
          </a:p>
        </p:txBody>
      </p:sp>
    </p:spTree>
    <p:extLst>
      <p:ext uri="{BB962C8B-B14F-4D97-AF65-F5344CB8AC3E}">
        <p14:creationId xmlns:p14="http://schemas.microsoft.com/office/powerpoint/2010/main" val="1697540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17</a:t>
            </a:fld>
            <a:endParaRPr lang="nb-NO"/>
          </a:p>
        </p:txBody>
      </p:sp>
    </p:spTree>
    <p:extLst>
      <p:ext uri="{BB962C8B-B14F-4D97-AF65-F5344CB8AC3E}">
        <p14:creationId xmlns:p14="http://schemas.microsoft.com/office/powerpoint/2010/main" val="2045725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32DA75-2DC1-4DC3-A4FD-19E501110F82}" type="slidenum">
              <a:rPr lang="en-GB" smtClean="0"/>
              <a:t>23</a:t>
            </a:fld>
            <a:endParaRPr lang="en-GB"/>
          </a:p>
        </p:txBody>
      </p:sp>
    </p:spTree>
    <p:extLst>
      <p:ext uri="{BB962C8B-B14F-4D97-AF65-F5344CB8AC3E}">
        <p14:creationId xmlns:p14="http://schemas.microsoft.com/office/powerpoint/2010/main" val="236031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25</a:t>
            </a:fld>
            <a:endParaRPr lang="nb-NO"/>
          </a:p>
        </p:txBody>
      </p:sp>
    </p:spTree>
    <p:extLst>
      <p:ext uri="{BB962C8B-B14F-4D97-AF65-F5344CB8AC3E}">
        <p14:creationId xmlns:p14="http://schemas.microsoft.com/office/powerpoint/2010/main" val="136998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1327617">
              <a:defRPr/>
            </a:pPr>
            <a:fld id="{4E947A6B-4D3E-4B47-A761-D041B0B4EB4F}" type="slidenum">
              <a:rPr lang="da-DK">
                <a:solidFill>
                  <a:prstClr val="black"/>
                </a:solidFill>
                <a:latin typeface="Calibri"/>
              </a:rPr>
              <a:pPr defTabSz="1327617">
                <a:defRPr/>
              </a:pPr>
              <a:t>26</a:t>
            </a:fld>
            <a:endParaRPr lang="da-DK">
              <a:solidFill>
                <a:prstClr val="black"/>
              </a:solidFill>
              <a:latin typeface="Calibri"/>
            </a:endParaRPr>
          </a:p>
        </p:txBody>
      </p:sp>
    </p:spTree>
    <p:extLst>
      <p:ext uri="{BB962C8B-B14F-4D97-AF65-F5344CB8AC3E}">
        <p14:creationId xmlns:p14="http://schemas.microsoft.com/office/powerpoint/2010/main" val="450996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defTabSz="1327617">
              <a:defRPr/>
            </a:pPr>
            <a:fld id="{4E947A6B-4D3E-4B47-A761-D041B0B4EB4F}" type="slidenum">
              <a:rPr lang="da-DK">
                <a:solidFill>
                  <a:prstClr val="black"/>
                </a:solidFill>
                <a:latin typeface="Calibri"/>
              </a:rPr>
              <a:pPr defTabSz="1327617">
                <a:defRPr/>
              </a:pPr>
              <a:t>27</a:t>
            </a:fld>
            <a:endParaRPr lang="da-DK">
              <a:solidFill>
                <a:prstClr val="black"/>
              </a:solidFill>
              <a:latin typeface="Calibri"/>
            </a:endParaRPr>
          </a:p>
        </p:txBody>
      </p:sp>
    </p:spTree>
    <p:extLst>
      <p:ext uri="{BB962C8B-B14F-4D97-AF65-F5344CB8AC3E}">
        <p14:creationId xmlns:p14="http://schemas.microsoft.com/office/powerpoint/2010/main" val="179617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50BF349-27A5-44C1-8C69-2C3879FAD297}" type="slidenum">
              <a:rPr lang="nb-NO" smtClean="0"/>
              <a:t>28</a:t>
            </a:fld>
            <a:endParaRPr lang="nb-NO"/>
          </a:p>
        </p:txBody>
      </p:sp>
    </p:spTree>
    <p:extLst>
      <p:ext uri="{BB962C8B-B14F-4D97-AF65-F5344CB8AC3E}">
        <p14:creationId xmlns:p14="http://schemas.microsoft.com/office/powerpoint/2010/main" val="81489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De kan skape gode arbeidsplasser</a:t>
            </a:r>
          </a:p>
          <a:p>
            <a:pPr marL="342900" lvl="0" indent="-342900">
              <a:lnSpc>
                <a:spcPct val="107000"/>
              </a:lnSpc>
              <a:spcAft>
                <a:spcPts val="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De utvikler, produserer og markedsfører verdifulle produkter og tjenester</a:t>
            </a:r>
          </a:p>
          <a:p>
            <a:pPr marL="342900" lvl="0" indent="-342900">
              <a:lnSpc>
                <a:spcPct val="107000"/>
              </a:lnSpc>
              <a:spcAft>
                <a:spcPts val="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De betaler skatter og avgifter som bidrar til velferdsstaten og felleskapet</a:t>
            </a:r>
          </a:p>
          <a:p>
            <a:pPr marL="342900" lvl="0" indent="-342900">
              <a:lnSpc>
                <a:spcPct val="107000"/>
              </a:lnSpc>
              <a:spcAft>
                <a:spcPts val="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De som jobber i bedrifter får utløp for virketrang, kreativitet, læring og mestring</a:t>
            </a:r>
          </a:p>
          <a:p>
            <a:pPr marL="342900" lvl="0" indent="-342900">
              <a:lnSpc>
                <a:spcPct val="107000"/>
              </a:lnSpc>
              <a:spcAft>
                <a:spcPts val="800"/>
              </a:spcAft>
              <a:buFont typeface="Symbol" panose="05050102010706020507" pitchFamily="18" charset="2"/>
              <a:buChar char=""/>
            </a:pPr>
            <a:r>
              <a:rPr lang="nb-NO">
                <a:latin typeface="Calibri" panose="020F0502020204030204" pitchFamily="34" charset="0"/>
                <a:ea typeface="Calibri" panose="020F0502020204030204" pitchFamily="34" charset="0"/>
                <a:cs typeface="Times New Roman" panose="02020603050405020304" pitchFamily="18" charset="0"/>
              </a:rPr>
              <a:t>Bedriftenes utvikling er en viktig del av årsaken til den høye økonomiske veksten i den vestlige verden de siste 100+ år og de millioner av mennesker som har blitt løftet ut av fattigdom de senere tiår</a:t>
            </a:r>
          </a:p>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3</a:t>
            </a:fld>
            <a:endParaRPr lang="nb-NO"/>
          </a:p>
        </p:txBody>
      </p:sp>
    </p:spTree>
    <p:extLst>
      <p:ext uri="{BB962C8B-B14F-4D97-AF65-F5344CB8AC3E}">
        <p14:creationId xmlns:p14="http://schemas.microsoft.com/office/powerpoint/2010/main" val="3486178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nb-NO" sz="1100" b="1"/>
              <a:t>Kunder, </a:t>
            </a:r>
            <a:r>
              <a:rPr lang="nb-NO" sz="1100" b="0"/>
              <a:t>vel</a:t>
            </a:r>
            <a:r>
              <a:rPr lang="nb-NO" sz="1100"/>
              <a:t>ger i større grad ansvarlige produkter og tjenester, eller produkter og tjenester fra ansvarlige leverandører. Er villige til å betale høyere pris. Prater mer positivt om ansvarlige bedrifter til andre. Boikotter eller unngår verstinger</a:t>
            </a:r>
          </a:p>
          <a:p>
            <a:pPr marL="457200" lvl="1" indent="0">
              <a:buFontTx/>
              <a:buNone/>
            </a:pPr>
            <a:endParaRPr lang="nb-NO" sz="1100"/>
          </a:p>
          <a:p>
            <a:pPr marL="457200" lvl="1" indent="0">
              <a:buFontTx/>
              <a:buNone/>
            </a:pPr>
            <a:r>
              <a:rPr lang="nb-NO" sz="1100" b="1"/>
              <a:t>Ansatte</a:t>
            </a:r>
            <a:r>
              <a:rPr lang="nb-NO" sz="1100"/>
              <a:t>, Ønsker å jobbe for ansvarlige bedrifter. Har høyere motivasjon og større lojalitet i ansvarlige bedrifter. Er villige til å jobbe for lavere lønn</a:t>
            </a:r>
          </a:p>
          <a:p>
            <a:pPr marL="457200" lvl="1" indent="0">
              <a:buFontTx/>
              <a:buNone/>
            </a:pPr>
            <a:endParaRPr lang="nb-NO" sz="1100"/>
          </a:p>
          <a:p>
            <a:pPr marL="457200" lvl="1" indent="0">
              <a:buFontTx/>
              <a:buNone/>
            </a:pPr>
            <a:r>
              <a:rPr lang="nb-NO" sz="1100" b="1"/>
              <a:t>Investorer,</a:t>
            </a:r>
            <a:r>
              <a:rPr lang="nb-NO" sz="1100"/>
              <a:t> velger å investere i ansvarlige bedrifter. Unngår «verstinger»</a:t>
            </a:r>
          </a:p>
          <a:p>
            <a:pPr marL="457200" lvl="1" indent="0">
              <a:buFontTx/>
              <a:buNone/>
            </a:pPr>
            <a:endParaRPr lang="nb-NO" sz="1100"/>
          </a:p>
          <a:p>
            <a:pPr marL="457200" lvl="1" indent="0">
              <a:buFontTx/>
              <a:buNone/>
            </a:pPr>
            <a:r>
              <a:rPr lang="nb-NO" sz="1100" b="1"/>
              <a:t>Långivere</a:t>
            </a:r>
            <a:r>
              <a:rPr lang="nb-NO" sz="1100"/>
              <a:t>, velger å gi lån til ansvarlige bedrifter. Gir bedre betingelser til ansvarlige bedrifter</a:t>
            </a:r>
          </a:p>
          <a:p>
            <a:pPr marL="457200" lvl="1" indent="0">
              <a:buFontTx/>
              <a:buNone/>
            </a:pPr>
            <a:endParaRPr lang="nb-NO" sz="1100"/>
          </a:p>
          <a:p>
            <a:pPr marL="457200" lvl="1" indent="0">
              <a:buFontTx/>
              <a:buNone/>
            </a:pPr>
            <a:r>
              <a:rPr lang="nb-NO" sz="1100" b="1"/>
              <a:t>Media</a:t>
            </a:r>
            <a:r>
              <a:rPr lang="nb-NO" sz="1100"/>
              <a:t>, gir positiv dekning til ansvarlige bedrifter</a:t>
            </a:r>
          </a:p>
          <a:p>
            <a:pPr marL="457200" lvl="1" indent="0">
              <a:buFontTx/>
              <a:buNone/>
            </a:pPr>
            <a:endParaRPr lang="nb-NO" sz="1100"/>
          </a:p>
          <a:p>
            <a:pPr marL="457200" lvl="1" indent="0">
              <a:buFontTx/>
              <a:buNone/>
            </a:pPr>
            <a:r>
              <a:rPr lang="nb-NO" sz="1100" b="1"/>
              <a:t>Ideelle organisasjoner</a:t>
            </a:r>
            <a:r>
              <a:rPr lang="nb-NO" sz="1100"/>
              <a:t>, kan rette søkelyset spesielt mot uansvarlige bedrifter og dermed indirekte påvirke gjennom de andre gruppene</a:t>
            </a:r>
          </a:p>
          <a:p>
            <a:pPr marL="457200" lvl="1" indent="0">
              <a:buFontTx/>
              <a:buNone/>
            </a:pPr>
            <a:endParaRPr lang="nb-NO" sz="1100"/>
          </a:p>
          <a:p>
            <a:pPr marL="457200" lvl="1" indent="0">
              <a:buFontTx/>
              <a:buNone/>
            </a:pPr>
            <a:r>
              <a:rPr lang="nb-NO" sz="1100" b="1"/>
              <a:t>Offentlige myndigheter</a:t>
            </a:r>
            <a:r>
              <a:rPr lang="nb-NO" sz="1100"/>
              <a:t>, regulerer ansvarlige bedrifter eller bransjer snillere. Velger ansvarlige produkter og tjenester som kunde (f. eks. i anbud)</a:t>
            </a:r>
            <a:endParaRPr lang="en-GB" sz="1100"/>
          </a:p>
        </p:txBody>
      </p:sp>
      <p:sp>
        <p:nvSpPr>
          <p:cNvPr id="4" name="Slide Number Placeholder 3"/>
          <p:cNvSpPr>
            <a:spLocks noGrp="1"/>
          </p:cNvSpPr>
          <p:nvPr>
            <p:ph type="sldNum" sz="quarter" idx="5"/>
          </p:nvPr>
        </p:nvSpPr>
        <p:spPr/>
        <p:txBody>
          <a:bodyPr/>
          <a:lstStyle/>
          <a:p>
            <a:fld id="{D50BF349-27A5-44C1-8C69-2C3879FAD297}" type="slidenum">
              <a:rPr lang="nb-NO" smtClean="0"/>
              <a:t>29</a:t>
            </a:fld>
            <a:endParaRPr lang="nb-NO"/>
          </a:p>
        </p:txBody>
      </p:sp>
    </p:spTree>
    <p:extLst>
      <p:ext uri="{BB962C8B-B14F-4D97-AF65-F5344CB8AC3E}">
        <p14:creationId xmlns:p14="http://schemas.microsoft.com/office/powerpoint/2010/main" val="296631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nb-NO" sz="1100" b="1"/>
              <a:t>Kunder, </a:t>
            </a:r>
            <a:r>
              <a:rPr lang="nb-NO" sz="1100" b="0"/>
              <a:t>vel</a:t>
            </a:r>
            <a:r>
              <a:rPr lang="nb-NO" sz="1100"/>
              <a:t>ger i større grad ansvarlige produkter og tjenester, eller produkter og tjenester fra ansvarlige leverandører. Er villige til å betale høyere pris. Prater mer positivt om ansvarlige bedrifter til andre. Boikotter eller unngår verstinger</a:t>
            </a:r>
          </a:p>
          <a:p>
            <a:pPr marL="457200" lvl="1" indent="0">
              <a:buFontTx/>
              <a:buNone/>
            </a:pPr>
            <a:endParaRPr lang="nb-NO" sz="1100"/>
          </a:p>
          <a:p>
            <a:pPr marL="457200" lvl="1" indent="0">
              <a:buFontTx/>
              <a:buNone/>
            </a:pPr>
            <a:r>
              <a:rPr lang="nb-NO" sz="1100" b="1"/>
              <a:t>Ansatte</a:t>
            </a:r>
            <a:r>
              <a:rPr lang="nb-NO" sz="1100"/>
              <a:t>, Ønsker å jobbe for ansvarlige bedrifter. Har høyere motivasjon og større lojalitet i ansvarlige bedrifter. Er villige til å jobbe for lavere lønn</a:t>
            </a:r>
          </a:p>
          <a:p>
            <a:pPr marL="457200" lvl="1" indent="0">
              <a:buFontTx/>
              <a:buNone/>
            </a:pPr>
            <a:endParaRPr lang="nb-NO" sz="1100"/>
          </a:p>
          <a:p>
            <a:pPr marL="457200" lvl="1" indent="0">
              <a:buFontTx/>
              <a:buNone/>
            </a:pPr>
            <a:r>
              <a:rPr lang="nb-NO" sz="1100" b="1"/>
              <a:t>Investorer,</a:t>
            </a:r>
            <a:r>
              <a:rPr lang="nb-NO" sz="1100"/>
              <a:t> velger å investere i ansvarlige bedrifter. Unngår «verstinger»</a:t>
            </a:r>
          </a:p>
          <a:p>
            <a:pPr marL="457200" lvl="1" indent="0">
              <a:buFontTx/>
              <a:buNone/>
            </a:pPr>
            <a:endParaRPr lang="nb-NO" sz="1100"/>
          </a:p>
          <a:p>
            <a:pPr marL="457200" lvl="1" indent="0">
              <a:buFontTx/>
              <a:buNone/>
            </a:pPr>
            <a:r>
              <a:rPr lang="nb-NO" sz="1100" b="1"/>
              <a:t>Långivere</a:t>
            </a:r>
            <a:r>
              <a:rPr lang="nb-NO" sz="1100"/>
              <a:t>, velger å gi lån til ansvarlige bedrifter. Gir bedre betingelser til ansvarlige bedrifter</a:t>
            </a:r>
          </a:p>
          <a:p>
            <a:pPr marL="457200" lvl="1" indent="0">
              <a:buFontTx/>
              <a:buNone/>
            </a:pPr>
            <a:endParaRPr lang="nb-NO" sz="1100"/>
          </a:p>
          <a:p>
            <a:pPr marL="457200" lvl="1" indent="0">
              <a:buFontTx/>
              <a:buNone/>
            </a:pPr>
            <a:r>
              <a:rPr lang="nb-NO" sz="1100" b="1"/>
              <a:t>Media</a:t>
            </a:r>
            <a:r>
              <a:rPr lang="nb-NO" sz="1100"/>
              <a:t>, gir positiv dekning til ansvarlige bedrifter</a:t>
            </a:r>
          </a:p>
          <a:p>
            <a:pPr marL="457200" lvl="1" indent="0">
              <a:buFontTx/>
              <a:buNone/>
            </a:pPr>
            <a:endParaRPr lang="nb-NO" sz="1100"/>
          </a:p>
          <a:p>
            <a:pPr marL="457200" lvl="1" indent="0">
              <a:buFontTx/>
              <a:buNone/>
            </a:pPr>
            <a:r>
              <a:rPr lang="nb-NO" sz="1100" b="1"/>
              <a:t>Ideelle organisasjoner</a:t>
            </a:r>
            <a:r>
              <a:rPr lang="nb-NO" sz="1100"/>
              <a:t>, kan rette søkelyset spesielt mot uansvarlige bedrifter og dermed indirekte påvirke gjennom de andre gruppene</a:t>
            </a:r>
          </a:p>
          <a:p>
            <a:pPr marL="457200" lvl="1" indent="0">
              <a:buFontTx/>
              <a:buNone/>
            </a:pPr>
            <a:endParaRPr lang="nb-NO" sz="1100"/>
          </a:p>
          <a:p>
            <a:pPr marL="457200" lvl="1" indent="0">
              <a:buFontTx/>
              <a:buNone/>
            </a:pPr>
            <a:r>
              <a:rPr lang="nb-NO" sz="1100" b="1"/>
              <a:t>Offentlige myndigheter</a:t>
            </a:r>
            <a:r>
              <a:rPr lang="nb-NO" sz="1100"/>
              <a:t>, regulerer ansvarlige bedrifter eller bransjer snillere. Velger ansvarlige produkter og tjenester som kunde (f. eks. i anbud)</a:t>
            </a:r>
            <a:endParaRPr lang="en-GB" sz="1100"/>
          </a:p>
        </p:txBody>
      </p:sp>
      <p:sp>
        <p:nvSpPr>
          <p:cNvPr id="4" name="Slide Number Placeholder 3"/>
          <p:cNvSpPr>
            <a:spLocks noGrp="1"/>
          </p:cNvSpPr>
          <p:nvPr>
            <p:ph type="sldNum" sz="quarter" idx="5"/>
          </p:nvPr>
        </p:nvSpPr>
        <p:spPr/>
        <p:txBody>
          <a:bodyPr/>
          <a:lstStyle/>
          <a:p>
            <a:fld id="{D50BF349-27A5-44C1-8C69-2C3879FAD297}" type="slidenum">
              <a:rPr lang="nb-NO" smtClean="0"/>
              <a:t>30</a:t>
            </a:fld>
            <a:endParaRPr lang="nb-NO"/>
          </a:p>
        </p:txBody>
      </p:sp>
    </p:spTree>
    <p:extLst>
      <p:ext uri="{BB962C8B-B14F-4D97-AF65-F5344CB8AC3E}">
        <p14:creationId xmlns:p14="http://schemas.microsoft.com/office/powerpoint/2010/main" val="1277156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nb-NO" sz="1100" b="1"/>
              <a:t>Kunder, </a:t>
            </a:r>
            <a:r>
              <a:rPr lang="nb-NO" sz="1100" b="0"/>
              <a:t>vel</a:t>
            </a:r>
            <a:r>
              <a:rPr lang="nb-NO" sz="1100"/>
              <a:t>ger i større grad ansvarlige produkter og tjenester, eller produkter og tjenester fra ansvarlige leverandører. Er villige til å betale høyere pris. Prater mer positivt om ansvarlige bedrifter til andre. Boikotter eller unngår verstinger</a:t>
            </a:r>
          </a:p>
          <a:p>
            <a:pPr marL="457200" lvl="1" indent="0">
              <a:buFontTx/>
              <a:buNone/>
            </a:pPr>
            <a:endParaRPr lang="nb-NO" sz="1100"/>
          </a:p>
          <a:p>
            <a:pPr marL="457200" lvl="1" indent="0">
              <a:buFontTx/>
              <a:buNone/>
            </a:pPr>
            <a:r>
              <a:rPr lang="nb-NO" sz="1100" b="1"/>
              <a:t>Ansatte</a:t>
            </a:r>
            <a:r>
              <a:rPr lang="nb-NO" sz="1100"/>
              <a:t>, Ønsker å jobbe for ansvarlige bedrifter. Har høyere motivasjon og større lojalitet i ansvarlige bedrifter. Er villige til å jobbe for lavere lønn</a:t>
            </a:r>
          </a:p>
          <a:p>
            <a:pPr marL="457200" lvl="1" indent="0">
              <a:buFontTx/>
              <a:buNone/>
            </a:pPr>
            <a:endParaRPr lang="nb-NO" sz="1100"/>
          </a:p>
          <a:p>
            <a:pPr marL="457200" lvl="1" indent="0">
              <a:buFontTx/>
              <a:buNone/>
            </a:pPr>
            <a:r>
              <a:rPr lang="nb-NO" sz="1100" b="1"/>
              <a:t>Investorer,</a:t>
            </a:r>
            <a:r>
              <a:rPr lang="nb-NO" sz="1100"/>
              <a:t> velger å investere i ansvarlige bedrifter. Unngår «verstinger»</a:t>
            </a:r>
          </a:p>
          <a:p>
            <a:pPr marL="457200" lvl="1" indent="0">
              <a:buFontTx/>
              <a:buNone/>
            </a:pPr>
            <a:endParaRPr lang="nb-NO" sz="1100"/>
          </a:p>
          <a:p>
            <a:pPr marL="457200" lvl="1" indent="0">
              <a:buFontTx/>
              <a:buNone/>
            </a:pPr>
            <a:r>
              <a:rPr lang="nb-NO" sz="1100" b="1"/>
              <a:t>Långivere</a:t>
            </a:r>
            <a:r>
              <a:rPr lang="nb-NO" sz="1100"/>
              <a:t>, velger å gi lån til ansvarlige bedrifter. Gir bedre betingelser til ansvarlige bedrifter</a:t>
            </a:r>
          </a:p>
          <a:p>
            <a:pPr marL="457200" lvl="1" indent="0">
              <a:buFontTx/>
              <a:buNone/>
            </a:pPr>
            <a:endParaRPr lang="nb-NO" sz="1100"/>
          </a:p>
          <a:p>
            <a:pPr marL="457200" lvl="1" indent="0">
              <a:buFontTx/>
              <a:buNone/>
            </a:pPr>
            <a:r>
              <a:rPr lang="nb-NO" sz="1100" b="1"/>
              <a:t>Media</a:t>
            </a:r>
            <a:r>
              <a:rPr lang="nb-NO" sz="1100"/>
              <a:t>, gir positiv dekning til ansvarlige bedrifter</a:t>
            </a:r>
          </a:p>
          <a:p>
            <a:pPr marL="457200" lvl="1" indent="0">
              <a:buFontTx/>
              <a:buNone/>
            </a:pPr>
            <a:endParaRPr lang="nb-NO" sz="1100"/>
          </a:p>
          <a:p>
            <a:pPr marL="457200" lvl="1" indent="0">
              <a:buFontTx/>
              <a:buNone/>
            </a:pPr>
            <a:r>
              <a:rPr lang="nb-NO" sz="1100" b="1"/>
              <a:t>Ideelle organisasjoner</a:t>
            </a:r>
            <a:r>
              <a:rPr lang="nb-NO" sz="1100"/>
              <a:t>, kan rette søkelyset spesielt mot uansvarlige bedrifter og dermed indirekte påvirke gjennom de andre gruppene</a:t>
            </a:r>
          </a:p>
          <a:p>
            <a:pPr marL="457200" lvl="1" indent="0">
              <a:buFontTx/>
              <a:buNone/>
            </a:pPr>
            <a:endParaRPr lang="nb-NO" sz="1100"/>
          </a:p>
          <a:p>
            <a:pPr marL="457200" lvl="1" indent="0">
              <a:buFontTx/>
              <a:buNone/>
            </a:pPr>
            <a:r>
              <a:rPr lang="nb-NO" sz="1100" b="1"/>
              <a:t>Offentlige myndigheter</a:t>
            </a:r>
            <a:r>
              <a:rPr lang="nb-NO" sz="1100"/>
              <a:t>, regulerer ansvarlige bedrifter eller bransjer snillere. Velger ansvarlige produkter og tjenester som kunde (f. eks. i anbud)</a:t>
            </a:r>
            <a:endParaRPr lang="en-GB" sz="1100"/>
          </a:p>
        </p:txBody>
      </p:sp>
      <p:sp>
        <p:nvSpPr>
          <p:cNvPr id="4" name="Slide Number Placeholder 3"/>
          <p:cNvSpPr>
            <a:spLocks noGrp="1"/>
          </p:cNvSpPr>
          <p:nvPr>
            <p:ph type="sldNum" sz="quarter" idx="5"/>
          </p:nvPr>
        </p:nvSpPr>
        <p:spPr/>
        <p:txBody>
          <a:bodyPr/>
          <a:lstStyle/>
          <a:p>
            <a:fld id="{D50BF349-27A5-44C1-8C69-2C3879FAD297}" type="slidenum">
              <a:rPr lang="nb-NO" smtClean="0"/>
              <a:t>31</a:t>
            </a:fld>
            <a:endParaRPr lang="nb-NO"/>
          </a:p>
        </p:txBody>
      </p:sp>
    </p:spTree>
    <p:extLst>
      <p:ext uri="{BB962C8B-B14F-4D97-AF65-F5344CB8AC3E}">
        <p14:creationId xmlns:p14="http://schemas.microsoft.com/office/powerpoint/2010/main" val="3988494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32</a:t>
            </a:fld>
            <a:endParaRPr lang="nb-NO"/>
          </a:p>
        </p:txBody>
      </p:sp>
    </p:spTree>
    <p:extLst>
      <p:ext uri="{BB962C8B-B14F-4D97-AF65-F5344CB8AC3E}">
        <p14:creationId xmlns:p14="http://schemas.microsoft.com/office/powerpoint/2010/main" val="2945068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33</a:t>
            </a:fld>
            <a:endParaRPr lang="nb-NO"/>
          </a:p>
        </p:txBody>
      </p:sp>
    </p:spTree>
    <p:extLst>
      <p:ext uri="{BB962C8B-B14F-4D97-AF65-F5344CB8AC3E}">
        <p14:creationId xmlns:p14="http://schemas.microsoft.com/office/powerpoint/2010/main" val="87407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4</a:t>
            </a:fld>
            <a:endParaRPr lang="nb-NO" dirty="0"/>
          </a:p>
        </p:txBody>
      </p:sp>
    </p:spTree>
    <p:extLst>
      <p:ext uri="{BB962C8B-B14F-4D97-AF65-F5344CB8AC3E}">
        <p14:creationId xmlns:p14="http://schemas.microsoft.com/office/powerpoint/2010/main" val="230615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5</a:t>
            </a:fld>
            <a:endParaRPr lang="nb-NO"/>
          </a:p>
        </p:txBody>
      </p:sp>
    </p:spTree>
    <p:extLst>
      <p:ext uri="{BB962C8B-B14F-4D97-AF65-F5344CB8AC3E}">
        <p14:creationId xmlns:p14="http://schemas.microsoft.com/office/powerpoint/2010/main" val="255010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0BF349-27A5-44C1-8C69-2C3879FAD297}" type="slidenum">
              <a:rPr lang="nb-NO" smtClean="0"/>
              <a:t>6</a:t>
            </a:fld>
            <a:endParaRPr lang="nb-NO"/>
          </a:p>
        </p:txBody>
      </p:sp>
    </p:spTree>
    <p:extLst>
      <p:ext uri="{BB962C8B-B14F-4D97-AF65-F5344CB8AC3E}">
        <p14:creationId xmlns:p14="http://schemas.microsoft.com/office/powerpoint/2010/main" val="129170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0BF349-27A5-44C1-8C69-2C3879FAD297}" type="slidenum">
              <a:rPr lang="nb-NO" smtClean="0"/>
              <a:t>7</a:t>
            </a:fld>
            <a:endParaRPr lang="nb-NO"/>
          </a:p>
        </p:txBody>
      </p:sp>
    </p:spTree>
    <p:extLst>
      <p:ext uri="{BB962C8B-B14F-4D97-AF65-F5344CB8AC3E}">
        <p14:creationId xmlns:p14="http://schemas.microsoft.com/office/powerpoint/2010/main" val="191916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0BF349-27A5-44C1-8C69-2C3879FAD297}" type="slidenum">
              <a:rPr lang="nb-NO" smtClean="0"/>
              <a:t>8</a:t>
            </a:fld>
            <a:endParaRPr lang="nb-NO"/>
          </a:p>
        </p:txBody>
      </p:sp>
    </p:spTree>
    <p:extLst>
      <p:ext uri="{BB962C8B-B14F-4D97-AF65-F5344CB8AC3E}">
        <p14:creationId xmlns:p14="http://schemas.microsoft.com/office/powerpoint/2010/main" val="343708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120238-60E1-48EB-A58F-C3C60F9CB71C}" type="slidenum">
              <a:rPr lang="nb-NO" smtClean="0"/>
              <a:t>9</a:t>
            </a:fld>
            <a:endParaRPr lang="nb-NO"/>
          </a:p>
        </p:txBody>
      </p:sp>
    </p:spTree>
    <p:extLst>
      <p:ext uri="{BB962C8B-B14F-4D97-AF65-F5344CB8AC3E}">
        <p14:creationId xmlns:p14="http://schemas.microsoft.com/office/powerpoint/2010/main" val="741437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120238-60E1-48EB-A58F-C3C60F9CB71C}" type="slidenum">
              <a:rPr lang="nb-NO" smtClean="0"/>
              <a:t>10</a:t>
            </a:fld>
            <a:endParaRPr lang="nb-NO"/>
          </a:p>
        </p:txBody>
      </p:sp>
    </p:spTree>
    <p:extLst>
      <p:ext uri="{BB962C8B-B14F-4D97-AF65-F5344CB8AC3E}">
        <p14:creationId xmlns:p14="http://schemas.microsoft.com/office/powerpoint/2010/main" val="1173269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ACC6-FD7A-AB4B-9B35-1340494E0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9D5CA5-996C-6273-01CF-DB069C270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DBACCA-C00D-28CB-5769-8111A29C9777}"/>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5" name="Footer Placeholder 4">
            <a:extLst>
              <a:ext uri="{FF2B5EF4-FFF2-40B4-BE49-F238E27FC236}">
                <a16:creationId xmlns:a16="http://schemas.microsoft.com/office/drawing/2014/main" id="{F5F4F532-0887-AE2F-370A-E5DF7C0B6B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CA3CBC-3DE1-F8B2-BCC0-FCB2D306316D}"/>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41741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3E91-C062-7806-9D47-992D8A1D5C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F1D817-ED35-DB06-89B8-AE60A2F8B1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8CC166-5882-C1A1-7C3E-9D1D4DF7E62F}"/>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5" name="Footer Placeholder 4">
            <a:extLst>
              <a:ext uri="{FF2B5EF4-FFF2-40B4-BE49-F238E27FC236}">
                <a16:creationId xmlns:a16="http://schemas.microsoft.com/office/drawing/2014/main" id="{0DB117BA-B3DF-84D5-BD0F-F35CCD8136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1061A2-77C9-D216-0F7D-496EA0DC679C}"/>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1270306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98474-1DF1-7135-1708-064C8DE05B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E42DD3-B38C-2C63-F3F2-5A5816583A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D1B8CF-7C12-5B2C-3679-0BDB3E1D4157}"/>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5" name="Footer Placeholder 4">
            <a:extLst>
              <a:ext uri="{FF2B5EF4-FFF2-40B4-BE49-F238E27FC236}">
                <a16:creationId xmlns:a16="http://schemas.microsoft.com/office/drawing/2014/main" id="{CD1A42F4-30A8-399E-2F0C-972013AEB3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5E8B05-4E8D-E224-2970-A1438A6C10B0}"/>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149461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kst">
    <p:spTree>
      <p:nvGrpSpPr>
        <p:cNvPr id="1" name=""/>
        <p:cNvGrpSpPr/>
        <p:nvPr/>
      </p:nvGrpSpPr>
      <p:grpSpPr>
        <a:xfrm>
          <a:off x="0" y="0"/>
          <a:ext cx="0" cy="0"/>
          <a:chOff x="0" y="0"/>
          <a:chExt cx="0" cy="0"/>
        </a:xfrm>
      </p:grpSpPr>
      <p:sp>
        <p:nvSpPr>
          <p:cNvPr id="2" name="Tittel 1"/>
          <p:cNvSpPr>
            <a:spLocks noGrp="1"/>
          </p:cNvSpPr>
          <p:nvPr>
            <p:ph type="title"/>
          </p:nvPr>
        </p:nvSpPr>
        <p:spPr>
          <a:xfrm>
            <a:off x="479376" y="384358"/>
            <a:ext cx="9588000" cy="533642"/>
          </a:xfrm>
        </p:spPr>
        <p:txBody>
          <a:bodyPr/>
          <a:lstStyle/>
          <a:p>
            <a:r>
              <a:rPr lang="nb-NO"/>
              <a:t>Klikk for å redigere tittelstil</a:t>
            </a:r>
          </a:p>
        </p:txBody>
      </p:sp>
      <p:sp>
        <p:nvSpPr>
          <p:cNvPr id="3" name="Plassholder for innhold 2"/>
          <p:cNvSpPr>
            <a:spLocks noGrp="1"/>
          </p:cNvSpPr>
          <p:nvPr>
            <p:ph idx="1"/>
          </p:nvPr>
        </p:nvSpPr>
        <p:spPr>
          <a:xfrm>
            <a:off x="695325" y="1268760"/>
            <a:ext cx="10801350" cy="4671240"/>
          </a:xfrm>
          <a:prstGeom prst="rect">
            <a:avLst/>
          </a:prstGeom>
        </p:spPr>
        <p:txBody>
          <a:bodyPr lIns="0" tIns="0" rIns="0" bIns="0"/>
          <a:lstStyle>
            <a:lvl1pPr>
              <a:lnSpc>
                <a:spcPts val="2800"/>
              </a:lnSpc>
              <a:spcBef>
                <a:spcPts val="1200"/>
              </a:spcBef>
              <a:defRPr sz="2200" baseline="0">
                <a:latin typeface="+mn-lt"/>
              </a:defRPr>
            </a:lvl1pPr>
            <a:lvl2pPr>
              <a:lnSpc>
                <a:spcPts val="2800"/>
              </a:lnSpc>
              <a:spcBef>
                <a:spcPts val="1200"/>
              </a:spcBef>
              <a:defRPr sz="2200" baseline="0">
                <a:latin typeface="+mn-lt"/>
              </a:defRPr>
            </a:lvl2pPr>
            <a:lvl3pPr>
              <a:lnSpc>
                <a:spcPts val="2800"/>
              </a:lnSpc>
              <a:spcBef>
                <a:spcPts val="1200"/>
              </a:spcBef>
              <a:defRPr sz="2200" baseline="0">
                <a:latin typeface="+mn-lt"/>
              </a:defRPr>
            </a:lvl3pPr>
            <a:lvl4pPr>
              <a:lnSpc>
                <a:spcPts val="2800"/>
              </a:lnSpc>
              <a:spcBef>
                <a:spcPts val="1200"/>
              </a:spcBef>
              <a:defRPr sz="2200" baseline="0">
                <a:latin typeface="+mn-lt"/>
              </a:defRPr>
            </a:lvl4pPr>
            <a:lvl5pPr>
              <a:lnSpc>
                <a:spcPts val="2800"/>
              </a:lnSpc>
              <a:spcBef>
                <a:spcPts val="1200"/>
              </a:spcBef>
              <a:defRPr sz="2200" baseline="0">
                <a:latin typeface="+mn-lt"/>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bunntekst 3"/>
          <p:cNvSpPr>
            <a:spLocks noGrp="1"/>
          </p:cNvSpPr>
          <p:nvPr>
            <p:ph type="ftr" sz="quarter" idx="10"/>
          </p:nvPr>
        </p:nvSpPr>
        <p:spPr/>
        <p:txBody>
          <a:bodyPr/>
          <a:lstStyle/>
          <a:p>
            <a:r>
              <a:rPr lang="nb-NO" dirty="0"/>
              <a:t>Norges miljø- og biovitenskapelige universitet</a:t>
            </a:r>
          </a:p>
        </p:txBody>
      </p:sp>
      <p:sp>
        <p:nvSpPr>
          <p:cNvPr id="5" name="Plassholder for lysbildenummer 4"/>
          <p:cNvSpPr>
            <a:spLocks noGrp="1"/>
          </p:cNvSpPr>
          <p:nvPr>
            <p:ph type="sldNum" sz="quarter" idx="11"/>
          </p:nvPr>
        </p:nvSpPr>
        <p:spPr/>
        <p:txBody>
          <a:bodyPr/>
          <a:lstStyle/>
          <a:p>
            <a:fld id="{0A3ED7E7-E538-48B7-BF27-18C497C3E180}" type="slidenum">
              <a:rPr lang="nb-NO" smtClean="0"/>
              <a:pPr/>
              <a:t>‹#›</a:t>
            </a:fld>
            <a:endParaRPr lang="nb-NO" dirty="0"/>
          </a:p>
        </p:txBody>
      </p:sp>
    </p:spTree>
    <p:extLst>
      <p:ext uri="{BB962C8B-B14F-4D97-AF65-F5344CB8AC3E}">
        <p14:creationId xmlns:p14="http://schemas.microsoft.com/office/powerpoint/2010/main" val="218854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0AAB-4848-929A-63F9-89CDC10A95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3513A0-D8F4-BF34-B7AF-B319714CB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767CEE-C3F2-6633-46B2-61B06AECEAEF}"/>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5" name="Footer Placeholder 4">
            <a:extLst>
              <a:ext uri="{FF2B5EF4-FFF2-40B4-BE49-F238E27FC236}">
                <a16:creationId xmlns:a16="http://schemas.microsoft.com/office/drawing/2014/main" id="{74FA91B1-4AC8-A7E7-4C87-EFD944CDCC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926B40-1AAD-CD19-B44E-728C01CF0A2C}"/>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124252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6A76-4491-E5FE-99E5-086E7A5E0C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04F6FA-AD23-D0DF-3820-B6222DFD82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1D158E-BD51-A97E-44DC-EFDAC69A8174}"/>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5" name="Footer Placeholder 4">
            <a:extLst>
              <a:ext uri="{FF2B5EF4-FFF2-40B4-BE49-F238E27FC236}">
                <a16:creationId xmlns:a16="http://schemas.microsoft.com/office/drawing/2014/main" id="{7FA443A9-9EEA-0A6F-5365-1E1F51E666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7607D8-DF8F-89D7-0B5E-5F6C294778D3}"/>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1906812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BEA-4E87-7EFC-2895-0A1B5D740F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7CED6F-52B4-927F-BE3E-4EE1EC550A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0EF0CE-A8BC-8576-D6DC-A682C3338E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9DEAEA-2A60-F7E1-0D22-117BC637AB2A}"/>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6" name="Footer Placeholder 5">
            <a:extLst>
              <a:ext uri="{FF2B5EF4-FFF2-40B4-BE49-F238E27FC236}">
                <a16:creationId xmlns:a16="http://schemas.microsoft.com/office/drawing/2014/main" id="{9674E0F0-2B42-B442-CB9C-59271087A1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62129D-DB5E-83BC-C496-76AB18134E3B}"/>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2154055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FDE7-EB87-3F3C-C4B7-F7D7A3278E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936A4E-5C63-D9FA-D08E-DBF4EEC074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F34335-9B02-3079-4000-791113A700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1BB2C5-9A1A-D286-E4B9-F016CD895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65E52-F860-2750-2C0F-81731C146D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23F68A8-88FA-4A64-F57F-D236B9D27E6A}"/>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8" name="Footer Placeholder 7">
            <a:extLst>
              <a:ext uri="{FF2B5EF4-FFF2-40B4-BE49-F238E27FC236}">
                <a16:creationId xmlns:a16="http://schemas.microsoft.com/office/drawing/2014/main" id="{2F84A7C6-26FF-89CB-13D3-95BCD588D6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4AD374-077B-3B7E-7BBB-17AE95BD0ACD}"/>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1106018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38E0-1F0A-DAD9-CEC9-77D3B524C0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D4F1F7-6F1F-C166-AA1F-402360C6E748}"/>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4" name="Footer Placeholder 3">
            <a:extLst>
              <a:ext uri="{FF2B5EF4-FFF2-40B4-BE49-F238E27FC236}">
                <a16:creationId xmlns:a16="http://schemas.microsoft.com/office/drawing/2014/main" id="{BE6C0185-1980-85FF-399C-445A4A74E8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A6B3A9-D982-DE7C-C886-7338E1037F91}"/>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858319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895BB-20DC-44D0-8AE3-2CB2FB16CC7A}"/>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3" name="Footer Placeholder 2">
            <a:extLst>
              <a:ext uri="{FF2B5EF4-FFF2-40B4-BE49-F238E27FC236}">
                <a16:creationId xmlns:a16="http://schemas.microsoft.com/office/drawing/2014/main" id="{912D1105-791E-3793-F8DB-2B78F0AB75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D6E6C8-5B39-A436-B436-19C43659AAC9}"/>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50435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0D04-32F2-CD03-E532-314B12CA2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9EA510-64F1-B045-94F6-F189CAC3DC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6A9FD5-8FE6-35F6-3100-A5672E4B33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8D2D61-BFFD-E137-37E8-9988229BCD59}"/>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6" name="Footer Placeholder 5">
            <a:extLst>
              <a:ext uri="{FF2B5EF4-FFF2-40B4-BE49-F238E27FC236}">
                <a16:creationId xmlns:a16="http://schemas.microsoft.com/office/drawing/2014/main" id="{EBEAB5F1-545C-FD8E-FE42-08C5BCF1DE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179A5A-23FF-AC88-841B-7DA3B2D5885B}"/>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783776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79B1-933C-6A8C-1DD7-2084D33EB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1C55C60-918F-5634-4E8A-4B68D469E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E229B3-3339-8342-2DA5-9958D6EA3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E3AC54-7477-C563-52C3-1ECFE3678326}"/>
              </a:ext>
            </a:extLst>
          </p:cNvPr>
          <p:cNvSpPr>
            <a:spLocks noGrp="1"/>
          </p:cNvSpPr>
          <p:nvPr>
            <p:ph type="dt" sz="half" idx="10"/>
          </p:nvPr>
        </p:nvSpPr>
        <p:spPr/>
        <p:txBody>
          <a:bodyPr/>
          <a:lstStyle/>
          <a:p>
            <a:fld id="{15F6B503-C62D-4F2B-994E-49B636CE056E}" type="datetimeFigureOut">
              <a:rPr lang="en-GB" smtClean="0"/>
              <a:t>09/10/2023</a:t>
            </a:fld>
            <a:endParaRPr lang="en-GB"/>
          </a:p>
        </p:txBody>
      </p:sp>
      <p:sp>
        <p:nvSpPr>
          <p:cNvPr id="6" name="Footer Placeholder 5">
            <a:extLst>
              <a:ext uri="{FF2B5EF4-FFF2-40B4-BE49-F238E27FC236}">
                <a16:creationId xmlns:a16="http://schemas.microsoft.com/office/drawing/2014/main" id="{F1A064D9-EC01-7C83-84D3-42DADB2889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0BF561-9068-EF5B-4C0B-60CAFDB2122D}"/>
              </a:ext>
            </a:extLst>
          </p:cNvPr>
          <p:cNvSpPr>
            <a:spLocks noGrp="1"/>
          </p:cNvSpPr>
          <p:nvPr>
            <p:ph type="sldNum" sz="quarter" idx="12"/>
          </p:nvPr>
        </p:nvSpPr>
        <p:spPr/>
        <p:txBody>
          <a:bodyPr/>
          <a:lstStyle/>
          <a:p>
            <a:fld id="{4E846F9B-F5DC-400F-A31C-32BD8230C93B}" type="slidenum">
              <a:rPr lang="en-GB" smtClean="0"/>
              <a:t>‹#›</a:t>
            </a:fld>
            <a:endParaRPr lang="en-GB"/>
          </a:p>
        </p:txBody>
      </p:sp>
    </p:spTree>
    <p:extLst>
      <p:ext uri="{BB962C8B-B14F-4D97-AF65-F5344CB8AC3E}">
        <p14:creationId xmlns:p14="http://schemas.microsoft.com/office/powerpoint/2010/main" val="3085958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C0027-4EDF-97AF-1AE3-83A854BD7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E39A39-43F7-3E10-B9FF-DDFCD0BFD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0CD9BE-1842-C23B-F2EA-9C2BF04E9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6B503-C62D-4F2B-994E-49B636CE056E}" type="datetimeFigureOut">
              <a:rPr lang="en-GB" smtClean="0"/>
              <a:t>09/10/2023</a:t>
            </a:fld>
            <a:endParaRPr lang="en-GB"/>
          </a:p>
        </p:txBody>
      </p:sp>
      <p:sp>
        <p:nvSpPr>
          <p:cNvPr id="5" name="Footer Placeholder 4">
            <a:extLst>
              <a:ext uri="{FF2B5EF4-FFF2-40B4-BE49-F238E27FC236}">
                <a16:creationId xmlns:a16="http://schemas.microsoft.com/office/drawing/2014/main" id="{B4817DCD-36CA-990A-27DF-9A41EF933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DFB423-B819-CE05-FBD5-0C3AA7A70C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46F9B-F5DC-400F-A31C-32BD8230C93B}" type="slidenum">
              <a:rPr lang="en-GB" smtClean="0"/>
              <a:t>‹#›</a:t>
            </a:fld>
            <a:endParaRPr lang="en-GB"/>
          </a:p>
        </p:txBody>
      </p:sp>
    </p:spTree>
    <p:extLst>
      <p:ext uri="{BB962C8B-B14F-4D97-AF65-F5344CB8AC3E}">
        <p14:creationId xmlns:p14="http://schemas.microsoft.com/office/powerpoint/2010/main" val="684746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image" Target="../media/image57.jpeg"/><Relationship Id="rId21" Type="http://schemas.openxmlformats.org/officeDocument/2006/relationships/image" Target="../media/image75.pn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notesSlide" Target="../notesSlides/notesSlide17.xml"/><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png"/><Relationship Id="rId19" Type="http://schemas.openxmlformats.org/officeDocument/2006/relationships/image" Target="../media/image73.jpe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emf"/></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7">
            <a:extLst>
              <a:ext uri="{FF2B5EF4-FFF2-40B4-BE49-F238E27FC236}">
                <a16:creationId xmlns:a16="http://schemas.microsoft.com/office/drawing/2014/main" id="{3875217A-7EFD-3E2C-7018-44D3AC86928E}"/>
              </a:ext>
            </a:extLst>
          </p:cNvPr>
          <p:cNvSpPr>
            <a:spLocks noGrp="1"/>
          </p:cNvSpPr>
          <p:nvPr>
            <p:ph type="subTitle" idx="1"/>
          </p:nvPr>
        </p:nvSpPr>
        <p:spPr>
          <a:xfrm>
            <a:off x="4648200" y="1033462"/>
            <a:ext cx="7086600" cy="2711110"/>
          </a:xfrm>
        </p:spPr>
        <p:txBody>
          <a:bodyPr>
            <a:normAutofit fontScale="85000" lnSpcReduction="10000"/>
          </a:bodyPr>
          <a:lstStyle/>
          <a:p>
            <a:pPr algn="l"/>
            <a:r>
              <a:rPr lang="nb-NO" sz="4000" dirty="0">
                <a:latin typeface="+mj-lt"/>
                <a:ea typeface="+mj-ea"/>
                <a:cs typeface="+mj-cs"/>
              </a:rPr>
              <a:t>En samling lysbilder primært relatert til</a:t>
            </a:r>
          </a:p>
          <a:p>
            <a:pPr algn="l"/>
            <a:endParaRPr lang="nb-NO" sz="4000" dirty="0">
              <a:latin typeface="+mj-lt"/>
              <a:ea typeface="+mj-ea"/>
              <a:cs typeface="+mj-cs"/>
            </a:endParaRPr>
          </a:p>
          <a:p>
            <a:pPr algn="l"/>
            <a:r>
              <a:rPr lang="nb-NO" sz="4800" b="1" dirty="0">
                <a:latin typeface="+mj-lt"/>
                <a:ea typeface="+mj-ea"/>
                <a:cs typeface="+mj-cs"/>
              </a:rPr>
              <a:t>Kapittel 1 </a:t>
            </a:r>
          </a:p>
          <a:p>
            <a:pPr algn="l"/>
            <a:r>
              <a:rPr lang="nb-NO" sz="4800" b="1" dirty="0">
                <a:latin typeface="+mj-lt"/>
                <a:ea typeface="+mj-ea"/>
                <a:cs typeface="+mj-cs"/>
              </a:rPr>
              <a:t>Bedrifter – bakgrunn og kontekst</a:t>
            </a:r>
          </a:p>
          <a:p>
            <a:pPr algn="l"/>
            <a:endParaRPr lang="nb-NO" sz="4800" dirty="0">
              <a:solidFill>
                <a:schemeClr val="tx1">
                  <a:lumMod val="95000"/>
                  <a:lumOff val="5000"/>
                </a:schemeClr>
              </a:solidFill>
              <a:latin typeface="+mj-lt"/>
              <a:ea typeface="+mj-ea"/>
              <a:cs typeface="+mj-cs"/>
            </a:endParaRPr>
          </a:p>
        </p:txBody>
      </p:sp>
      <p:pic>
        <p:nvPicPr>
          <p:cNvPr id="6" name="Picture 5">
            <a:extLst>
              <a:ext uri="{FF2B5EF4-FFF2-40B4-BE49-F238E27FC236}">
                <a16:creationId xmlns:a16="http://schemas.microsoft.com/office/drawing/2014/main" id="{3FDACFC3-9583-7A95-EAB9-6054F4174153}"/>
              </a:ext>
            </a:extLst>
          </p:cNvPr>
          <p:cNvPicPr>
            <a:picLocks noChangeAspect="1"/>
          </p:cNvPicPr>
          <p:nvPr/>
        </p:nvPicPr>
        <p:blipFill>
          <a:blip r:embed="rId2"/>
          <a:stretch>
            <a:fillRect/>
          </a:stretch>
        </p:blipFill>
        <p:spPr>
          <a:xfrm>
            <a:off x="749467" y="1033462"/>
            <a:ext cx="3394486" cy="4791075"/>
          </a:xfrm>
          <a:prstGeom prst="rect">
            <a:avLst/>
          </a:prstGeom>
        </p:spPr>
      </p:pic>
    </p:spTree>
    <p:extLst>
      <p:ext uri="{BB962C8B-B14F-4D97-AF65-F5344CB8AC3E}">
        <p14:creationId xmlns:p14="http://schemas.microsoft.com/office/powerpoint/2010/main" val="2880966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58858" y="1521299"/>
            <a:ext cx="10457307" cy="4973963"/>
          </a:xfrm>
          <a:prstGeom prst="rect">
            <a:avLst/>
          </a:prstGeom>
        </p:spPr>
      </p:pic>
      <p:sp>
        <p:nvSpPr>
          <p:cNvPr id="2" name="Circle: Hollow 1">
            <a:extLst>
              <a:ext uri="{FF2B5EF4-FFF2-40B4-BE49-F238E27FC236}">
                <a16:creationId xmlns:a16="http://schemas.microsoft.com/office/drawing/2014/main" id="{052565CF-07F7-A703-729D-FE5EF6CE34AB}"/>
              </a:ext>
            </a:extLst>
          </p:cNvPr>
          <p:cNvSpPr/>
          <p:nvPr/>
        </p:nvSpPr>
        <p:spPr>
          <a:xfrm>
            <a:off x="6539023" y="2285999"/>
            <a:ext cx="2541182" cy="723015"/>
          </a:xfrm>
          <a:prstGeom prst="donut">
            <a:avLst>
              <a:gd name="adj" fmla="val 544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ittel 1">
            <a:extLst>
              <a:ext uri="{FF2B5EF4-FFF2-40B4-BE49-F238E27FC236}">
                <a16:creationId xmlns:a16="http://schemas.microsoft.com/office/drawing/2014/main" id="{012DE5E0-0A2D-27A4-60F5-1F82DE8CBF5C}"/>
              </a:ext>
            </a:extLst>
          </p:cNvPr>
          <p:cNvSpPr>
            <a:spLocks noGrp="1"/>
          </p:cNvSpPr>
          <p:nvPr>
            <p:ph type="title"/>
          </p:nvPr>
        </p:nvSpPr>
        <p:spPr>
          <a:xfrm>
            <a:off x="2074331" y="362738"/>
            <a:ext cx="5240870" cy="923330"/>
          </a:xfrm>
        </p:spPr>
        <p:txBody>
          <a:bodyPr vert="horz" wrap="square" lIns="91440" tIns="45720" rIns="91440" bIns="45720" rtlCol="0" anchor="ctr">
            <a:spAutoFit/>
          </a:bodyPr>
          <a:lstStyle/>
          <a:p>
            <a:pPr>
              <a:lnSpc>
                <a:spcPct val="90000"/>
              </a:lnSpc>
            </a:pPr>
            <a:r>
              <a:rPr lang="nb-NO" sz="6000" dirty="0">
                <a:solidFill>
                  <a:srgbClr val="41723A"/>
                </a:solidFill>
                <a:latin typeface="Calibri Light" panose="020F0302020204030204" pitchFamily="34" charset="0"/>
                <a:cs typeface="Calibri Light" panose="020F0302020204030204" pitchFamily="34" charset="0"/>
              </a:rPr>
              <a:t>Aksjeselskapet</a:t>
            </a:r>
          </a:p>
        </p:txBody>
      </p:sp>
      <p:sp>
        <p:nvSpPr>
          <p:cNvPr id="12" name="Oval 11">
            <a:extLst>
              <a:ext uri="{FF2B5EF4-FFF2-40B4-BE49-F238E27FC236}">
                <a16:creationId xmlns:a16="http://schemas.microsoft.com/office/drawing/2014/main" id="{A733D5F8-6B0D-E217-5EC6-093E54396CD4}"/>
              </a:ext>
            </a:extLst>
          </p:cNvPr>
          <p:cNvSpPr>
            <a:spLocks/>
          </p:cNvSpPr>
          <p:nvPr/>
        </p:nvSpPr>
        <p:spPr>
          <a:xfrm>
            <a:off x="309323" y="118432"/>
            <a:ext cx="1164084" cy="1162800"/>
          </a:xfrm>
          <a:prstGeom prst="ellipse">
            <a:avLst/>
          </a:prstGeom>
          <a:solidFill>
            <a:srgbClr val="385723">
              <a:alpha val="50196"/>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endParaRPr lang="en-GB" sz="2900" dirty="0">
              <a:solidFill>
                <a:schemeClr val="bg1"/>
              </a:solidFill>
            </a:endParaRPr>
          </a:p>
        </p:txBody>
      </p:sp>
      <p:sp>
        <p:nvSpPr>
          <p:cNvPr id="13" name="TextBox 12">
            <a:extLst>
              <a:ext uri="{FF2B5EF4-FFF2-40B4-BE49-F238E27FC236}">
                <a16:creationId xmlns:a16="http://schemas.microsoft.com/office/drawing/2014/main" id="{86F60BC5-760D-A5A1-0D52-D222B81DB235}"/>
              </a:ext>
            </a:extLst>
          </p:cNvPr>
          <p:cNvSpPr txBox="1"/>
          <p:nvPr/>
        </p:nvSpPr>
        <p:spPr>
          <a:xfrm>
            <a:off x="255770" y="284333"/>
            <a:ext cx="1271190" cy="830997"/>
          </a:xfrm>
          <a:prstGeom prst="rect">
            <a:avLst/>
          </a:prstGeom>
          <a:noFill/>
        </p:spPr>
        <p:txBody>
          <a:bodyPr wrap="square">
            <a:spAutoFit/>
          </a:bodyPr>
          <a:lstStyle/>
          <a:p>
            <a:pPr algn="ctr"/>
            <a:r>
              <a:rPr lang="nb-NO" altLang="nb-NO" sz="4800" b="1" dirty="0">
                <a:latin typeface="Calibri  "/>
                <a:cs typeface="Calibri Light" panose="020F0302020204030204" pitchFamily="34" charset="0"/>
              </a:rPr>
              <a:t>AS</a:t>
            </a:r>
            <a:endParaRPr lang="en-GB" sz="4800" b="1" dirty="0"/>
          </a:p>
        </p:txBody>
      </p:sp>
    </p:spTree>
    <p:extLst>
      <p:ext uri="{BB962C8B-B14F-4D97-AF65-F5344CB8AC3E}">
        <p14:creationId xmlns:p14="http://schemas.microsoft.com/office/powerpoint/2010/main" val="193744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txBox="1">
            <a:spLocks/>
          </p:cNvSpPr>
          <p:nvPr/>
        </p:nvSpPr>
        <p:spPr>
          <a:xfrm>
            <a:off x="1526960" y="352123"/>
            <a:ext cx="11243496" cy="715581"/>
          </a:xfrm>
          <a:prstGeom prst="rect">
            <a:avLst/>
          </a:prstGeom>
        </p:spPr>
        <p:txBody>
          <a:bodyPr vert="horz" wrap="square" lIns="91440" tIns="45720" rIns="91440" bIns="45720" rtlCol="0" anchor="ctr">
            <a:spAutoFit/>
          </a:bodyPr>
          <a:lstStyle>
            <a:lvl1pPr>
              <a:lnSpc>
                <a:spcPct val="90000"/>
              </a:lnSpc>
              <a:spcBef>
                <a:spcPct val="0"/>
              </a:spcBef>
              <a:buNone/>
              <a:defRPr sz="3600">
                <a:solidFill>
                  <a:srgbClr val="203864"/>
                </a:solidFill>
                <a:latin typeface="Calibri Light" panose="020F0302020204030204" pitchFamily="34" charset="0"/>
                <a:ea typeface="+mj-ea"/>
                <a:cs typeface="Calibri Light" panose="020F0302020204030204" pitchFamily="34" charset="0"/>
              </a:defRPr>
            </a:lvl1pPr>
          </a:lstStyle>
          <a:p>
            <a:r>
              <a:rPr lang="nb-NO" sz="4500" dirty="0">
                <a:solidFill>
                  <a:srgbClr val="41723A"/>
                </a:solidFill>
              </a:rPr>
              <a:t> Aksjelovens § 1-2. Ansvarsbegrensningen</a:t>
            </a:r>
            <a:endParaRPr lang="en-GB" sz="4500" dirty="0">
              <a:solidFill>
                <a:srgbClr val="41723A"/>
              </a:solidFill>
            </a:endParaRPr>
          </a:p>
        </p:txBody>
      </p:sp>
      <p:sp>
        <p:nvSpPr>
          <p:cNvPr id="13" name="Rectangle 12"/>
          <p:cNvSpPr/>
          <p:nvPr/>
        </p:nvSpPr>
        <p:spPr>
          <a:xfrm>
            <a:off x="413506" y="1580483"/>
            <a:ext cx="3907735" cy="954107"/>
          </a:xfrm>
          <a:prstGeom prst="rect">
            <a:avLst/>
          </a:prstGeom>
        </p:spPr>
        <p:txBody>
          <a:bodyPr wrap="square">
            <a:spAutoFit/>
          </a:bodyPr>
          <a:lstStyle/>
          <a:p>
            <a:pPr lvl="0" algn="ctr">
              <a:spcAft>
                <a:spcPts val="0"/>
              </a:spcAft>
            </a:pPr>
            <a:r>
              <a:rPr lang="nb-NO" sz="2800" dirty="0">
                <a:solidFill>
                  <a:srgbClr val="385723"/>
                </a:solidFill>
                <a:latin typeface="Calibri Light" panose="020F0302020204030204" pitchFamily="34" charset="0"/>
                <a:ea typeface="Calibri" panose="020F0502020204030204" pitchFamily="34" charset="0"/>
                <a:cs typeface="Calibri Light" panose="020F0302020204030204" pitchFamily="34" charset="0"/>
              </a:rPr>
              <a:t>Eiendeler og forpliktelser vises i en </a:t>
            </a:r>
            <a:r>
              <a:rPr lang="nb-NO" sz="2800" b="1" u="sng" dirty="0">
                <a:solidFill>
                  <a:srgbClr val="385723"/>
                </a:solidFill>
                <a:latin typeface="Calibri Light" panose="020F0302020204030204" pitchFamily="34" charset="0"/>
                <a:ea typeface="Calibri" panose="020F0502020204030204" pitchFamily="34" charset="0"/>
                <a:cs typeface="Calibri Light" panose="020F0302020204030204" pitchFamily="34" charset="0"/>
              </a:rPr>
              <a:t>BALANSE</a:t>
            </a:r>
            <a:r>
              <a:rPr lang="nb-NO" sz="2800" dirty="0">
                <a:solidFill>
                  <a:srgbClr val="385723"/>
                </a:solidFill>
                <a:latin typeface="Calibri Light" panose="020F0302020204030204" pitchFamily="34" charset="0"/>
                <a:ea typeface="Calibri" panose="020F0502020204030204" pitchFamily="34" charset="0"/>
                <a:cs typeface="Calibri Light" panose="020F0302020204030204" pitchFamily="34" charset="0"/>
              </a:rPr>
              <a:t>  </a:t>
            </a:r>
          </a:p>
        </p:txBody>
      </p:sp>
      <p:sp>
        <p:nvSpPr>
          <p:cNvPr id="15" name="Rectangle 14"/>
          <p:cNvSpPr/>
          <p:nvPr/>
        </p:nvSpPr>
        <p:spPr>
          <a:xfrm>
            <a:off x="789348" y="2486296"/>
            <a:ext cx="1622066" cy="3883874"/>
          </a:xfrm>
          <a:prstGeom prst="rect">
            <a:avLst/>
          </a:prstGeom>
          <a:solidFill>
            <a:srgbClr val="38572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Calibri Light" panose="020F0302020204030204" pitchFamily="34" charset="0"/>
                <a:cs typeface="Calibri Light" panose="020F0302020204030204" pitchFamily="34" charset="0"/>
              </a:rPr>
              <a:t>EIEN-DELER</a:t>
            </a:r>
            <a:endParaRPr lang="en-GB" sz="2800" dirty="0">
              <a:latin typeface="Calibri Light" panose="020F0302020204030204" pitchFamily="34" charset="0"/>
              <a:cs typeface="Calibri Light" panose="020F0302020204030204" pitchFamily="34" charset="0"/>
            </a:endParaRPr>
          </a:p>
        </p:txBody>
      </p:sp>
      <p:sp>
        <p:nvSpPr>
          <p:cNvPr id="18" name="Rectangle 17"/>
          <p:cNvSpPr/>
          <p:nvPr/>
        </p:nvSpPr>
        <p:spPr>
          <a:xfrm>
            <a:off x="2412834" y="2486293"/>
            <a:ext cx="1622066" cy="1170629"/>
          </a:xfrm>
          <a:prstGeom prst="rect">
            <a:avLst/>
          </a:prstGeom>
          <a:solidFill>
            <a:srgbClr val="38572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Light" panose="020F0302020204030204" pitchFamily="34" charset="0"/>
                <a:cs typeface="Calibri Light" panose="020F0302020204030204" pitchFamily="34" charset="0"/>
              </a:rPr>
              <a:t>EGEN-KAPITAL</a:t>
            </a:r>
          </a:p>
        </p:txBody>
      </p:sp>
      <p:sp>
        <p:nvSpPr>
          <p:cNvPr id="19" name="Rectangle 18"/>
          <p:cNvSpPr/>
          <p:nvPr/>
        </p:nvSpPr>
        <p:spPr>
          <a:xfrm>
            <a:off x="2411414" y="3656922"/>
            <a:ext cx="1622066" cy="2713248"/>
          </a:xfrm>
          <a:prstGeom prst="rect">
            <a:avLst/>
          </a:prstGeom>
          <a:solidFill>
            <a:srgbClr val="38572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Light" panose="020F0302020204030204" pitchFamily="34" charset="0"/>
                <a:cs typeface="Calibri Light" panose="020F0302020204030204" pitchFamily="34" charset="0"/>
              </a:rPr>
              <a:t>GJELD</a:t>
            </a:r>
          </a:p>
        </p:txBody>
      </p:sp>
      <p:sp>
        <p:nvSpPr>
          <p:cNvPr id="22" name="Rectangle 21"/>
          <p:cNvSpPr/>
          <p:nvPr/>
        </p:nvSpPr>
        <p:spPr>
          <a:xfrm>
            <a:off x="5602858" y="2534590"/>
            <a:ext cx="1615656" cy="2546815"/>
          </a:xfrm>
          <a:prstGeom prst="rect">
            <a:avLst/>
          </a:prstGeom>
          <a:solidFill>
            <a:srgbClr val="385723">
              <a:alpha val="54902"/>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500" dirty="0">
                <a:solidFill>
                  <a:schemeClr val="bg1"/>
                </a:solidFill>
                <a:latin typeface="Calibri Light" panose="020F0302020204030204" pitchFamily="34" charset="0"/>
                <a:cs typeface="Calibri Light" panose="020F0302020204030204" pitchFamily="34" charset="0"/>
              </a:rPr>
              <a:t>Ved en konkurs reduseres verdien av eiendelene</a:t>
            </a:r>
          </a:p>
        </p:txBody>
      </p:sp>
      <p:sp>
        <p:nvSpPr>
          <p:cNvPr id="5" name="Rectangle 1">
            <a:extLst>
              <a:ext uri="{FF2B5EF4-FFF2-40B4-BE49-F238E27FC236}">
                <a16:creationId xmlns:a16="http://schemas.microsoft.com/office/drawing/2014/main" id="{FFA97729-9488-A7C2-39C9-97CFFCAFF4D0}"/>
              </a:ext>
            </a:extLst>
          </p:cNvPr>
          <p:cNvSpPr>
            <a:spLocks noChangeArrowheads="1"/>
          </p:cNvSpPr>
          <p:nvPr/>
        </p:nvSpPr>
        <p:spPr bwMode="auto">
          <a:xfrm>
            <a:off x="8500131" y="2514283"/>
            <a:ext cx="1504602" cy="2546815"/>
          </a:xfrm>
          <a:prstGeom prst="rect">
            <a:avLst/>
          </a:prstGeom>
          <a:noFill/>
          <a:ln>
            <a:noFill/>
          </a:ln>
          <a:effectLst/>
        </p:spPr>
        <p:txBody>
          <a:bodyPr vert="horz" wrap="square" lIns="0" tIns="57132" rIns="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i="1" dirty="0">
              <a:solidFill>
                <a:srgbClr val="385723"/>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b-NO" altLang="en-US" sz="2000" i="1" dirty="0">
                <a:solidFill>
                  <a:srgbClr val="385723"/>
                </a:solidFill>
                <a:latin typeface="Calibri Light" panose="020F0302020204030204" pitchFamily="34" charset="0"/>
                <a:cs typeface="Calibri Light" panose="020F0302020204030204" pitchFamily="34" charset="0"/>
              </a:rPr>
              <a:t>Aksjeeierne hefter ikke overfor kreditorene for selskapets forpliktelser.</a:t>
            </a:r>
            <a:endParaRPr lang="en-US" altLang="en-US" sz="2000" i="1" dirty="0">
              <a:solidFill>
                <a:srgbClr val="385723"/>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0DA1788F-0AE7-8AA9-A1CB-D78B151B02CF}"/>
              </a:ext>
            </a:extLst>
          </p:cNvPr>
          <p:cNvSpPr/>
          <p:nvPr/>
        </p:nvSpPr>
        <p:spPr>
          <a:xfrm>
            <a:off x="8384086" y="5061098"/>
            <a:ext cx="1622066" cy="1309072"/>
          </a:xfrm>
          <a:prstGeom prst="rect">
            <a:avLst/>
          </a:prstGeom>
          <a:solidFill>
            <a:srgbClr val="38572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Calibri Light" panose="020F0302020204030204" pitchFamily="34" charset="0"/>
                <a:cs typeface="Calibri Light" panose="020F0302020204030204" pitchFamily="34" charset="0"/>
              </a:rPr>
              <a:t>EIEN-DELER</a:t>
            </a:r>
            <a:endParaRPr lang="en-GB" sz="2800" dirty="0">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0C3F1EFB-0E10-FBEA-0A22-CFE410B7107A}"/>
              </a:ext>
            </a:extLst>
          </p:cNvPr>
          <p:cNvSpPr/>
          <p:nvPr/>
        </p:nvSpPr>
        <p:spPr>
          <a:xfrm>
            <a:off x="10007572" y="2486293"/>
            <a:ext cx="1622066" cy="1170629"/>
          </a:xfrm>
          <a:prstGeom prst="rect">
            <a:avLst/>
          </a:prstGeom>
          <a:solidFill>
            <a:srgbClr val="38572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Light" panose="020F0302020204030204" pitchFamily="34" charset="0"/>
                <a:cs typeface="Calibri Light" panose="020F0302020204030204" pitchFamily="34" charset="0"/>
              </a:rPr>
              <a:t>EGEN-KAPITAL</a:t>
            </a:r>
          </a:p>
        </p:txBody>
      </p:sp>
      <p:sp>
        <p:nvSpPr>
          <p:cNvPr id="8" name="Rectangle 7">
            <a:extLst>
              <a:ext uri="{FF2B5EF4-FFF2-40B4-BE49-F238E27FC236}">
                <a16:creationId xmlns:a16="http://schemas.microsoft.com/office/drawing/2014/main" id="{1A8A3F4A-9C23-5775-FB5F-ADEC74BF39A5}"/>
              </a:ext>
            </a:extLst>
          </p:cNvPr>
          <p:cNvSpPr/>
          <p:nvPr/>
        </p:nvSpPr>
        <p:spPr>
          <a:xfrm>
            <a:off x="10006152" y="3656922"/>
            <a:ext cx="1622066" cy="2713248"/>
          </a:xfrm>
          <a:prstGeom prst="rect">
            <a:avLst/>
          </a:prstGeom>
          <a:solidFill>
            <a:srgbClr val="38572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Light" panose="020F0302020204030204" pitchFamily="34" charset="0"/>
                <a:cs typeface="Calibri Light" panose="020F0302020204030204" pitchFamily="34" charset="0"/>
              </a:rPr>
              <a:t>GJELD</a:t>
            </a:r>
          </a:p>
        </p:txBody>
      </p:sp>
      <p:cxnSp>
        <p:nvCxnSpPr>
          <p:cNvPr id="16" name="Straight Connector 15">
            <a:extLst>
              <a:ext uri="{FF2B5EF4-FFF2-40B4-BE49-F238E27FC236}">
                <a16:creationId xmlns:a16="http://schemas.microsoft.com/office/drawing/2014/main" id="{13309130-3131-0CED-34C7-36DEF49BB45E}"/>
              </a:ext>
            </a:extLst>
          </p:cNvPr>
          <p:cNvCxnSpPr>
            <a:endCxn id="8" idx="3"/>
          </p:cNvCxnSpPr>
          <p:nvPr/>
        </p:nvCxnSpPr>
        <p:spPr>
          <a:xfrm>
            <a:off x="10006152" y="2486293"/>
            <a:ext cx="1622066" cy="25272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95F276C-CD31-30BF-5DFA-1B38A465C9AD}"/>
              </a:ext>
            </a:extLst>
          </p:cNvPr>
          <p:cNvCxnSpPr>
            <a:cxnSpLocks/>
            <a:endCxn id="8" idx="1"/>
          </p:cNvCxnSpPr>
          <p:nvPr/>
        </p:nvCxnSpPr>
        <p:spPr>
          <a:xfrm flipH="1">
            <a:off x="10006152" y="2486293"/>
            <a:ext cx="1622066" cy="25272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B6FB78E3-87C1-89D8-A26B-A81D1019CE47}"/>
              </a:ext>
            </a:extLst>
          </p:cNvPr>
          <p:cNvSpPr>
            <a:spLocks/>
          </p:cNvSpPr>
          <p:nvPr/>
        </p:nvSpPr>
        <p:spPr>
          <a:xfrm>
            <a:off x="309323" y="118432"/>
            <a:ext cx="1164084" cy="1162800"/>
          </a:xfrm>
          <a:prstGeom prst="ellipse">
            <a:avLst/>
          </a:prstGeom>
          <a:solidFill>
            <a:srgbClr val="385723">
              <a:alpha val="50196"/>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endParaRPr lang="en-GB" sz="2900" dirty="0">
              <a:solidFill>
                <a:schemeClr val="bg1"/>
              </a:solidFill>
            </a:endParaRPr>
          </a:p>
        </p:txBody>
      </p:sp>
      <p:sp>
        <p:nvSpPr>
          <p:cNvPr id="31" name="TextBox 30">
            <a:extLst>
              <a:ext uri="{FF2B5EF4-FFF2-40B4-BE49-F238E27FC236}">
                <a16:creationId xmlns:a16="http://schemas.microsoft.com/office/drawing/2014/main" id="{DBCCE246-4B8F-B5E4-69A2-2A582193D271}"/>
              </a:ext>
            </a:extLst>
          </p:cNvPr>
          <p:cNvSpPr txBox="1"/>
          <p:nvPr/>
        </p:nvSpPr>
        <p:spPr>
          <a:xfrm>
            <a:off x="255770" y="284333"/>
            <a:ext cx="1271190" cy="830997"/>
          </a:xfrm>
          <a:prstGeom prst="rect">
            <a:avLst/>
          </a:prstGeom>
          <a:noFill/>
        </p:spPr>
        <p:txBody>
          <a:bodyPr wrap="square">
            <a:spAutoFit/>
          </a:bodyPr>
          <a:lstStyle/>
          <a:p>
            <a:pPr algn="ctr"/>
            <a:r>
              <a:rPr lang="nb-NO" altLang="nb-NO" sz="4800" b="1" dirty="0">
                <a:latin typeface="Calibri  "/>
                <a:cs typeface="Calibri Light" panose="020F0302020204030204" pitchFamily="34" charset="0"/>
              </a:rPr>
              <a:t>AS</a:t>
            </a:r>
            <a:endParaRPr lang="en-GB" sz="4800" b="1" dirty="0"/>
          </a:p>
        </p:txBody>
      </p:sp>
    </p:spTree>
    <p:extLst>
      <p:ext uri="{BB962C8B-B14F-4D97-AF65-F5344CB8AC3E}">
        <p14:creationId xmlns:p14="http://schemas.microsoft.com/office/powerpoint/2010/main" val="39267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22" presetClass="entr" presetSubtype="8"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8" grpId="0" animBg="1"/>
      <p:bldP spid="19" grpId="0" animBg="1"/>
      <p:bldP spid="22" grpId="0" animBg="1"/>
      <p:bldP spid="5"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E75FD01-CDCA-4D56-845F-FAF0FC5E18EF}"/>
              </a:ext>
            </a:extLst>
          </p:cNvPr>
          <p:cNvCxnSpPr>
            <a:cxnSpLocks/>
            <a:stCxn id="90" idx="2"/>
            <a:endCxn id="52" idx="0"/>
          </p:cNvCxnSpPr>
          <p:nvPr/>
        </p:nvCxnSpPr>
        <p:spPr>
          <a:xfrm flipH="1">
            <a:off x="1720028" y="2939881"/>
            <a:ext cx="2075" cy="2435193"/>
          </a:xfrm>
          <a:prstGeom prst="line">
            <a:avLst/>
          </a:prstGeom>
          <a:ln w="12700">
            <a:solidFill>
              <a:srgbClr val="00799A"/>
            </a:solidFill>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0EEAD672-4E11-45E8-B749-13B07B1B3CD8}"/>
              </a:ext>
            </a:extLst>
          </p:cNvPr>
          <p:cNvSpPr/>
          <p:nvPr/>
        </p:nvSpPr>
        <p:spPr>
          <a:xfrm>
            <a:off x="307604" y="1739552"/>
            <a:ext cx="2828998" cy="1200329"/>
          </a:xfrm>
          <a:prstGeom prst="roundRect">
            <a:avLst/>
          </a:prstGeom>
          <a:solidFill>
            <a:srgbClr val="0069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45720" numCol="1" spcCol="0" rtlCol="0" fromWordArt="0" anchor="ctr" anchorCtr="0" forceAA="0" compatLnSpc="1">
            <a:prstTxWarp prst="textNoShape">
              <a:avLst/>
            </a:prstTxWarp>
            <a:noAutofit/>
          </a:bodyPr>
          <a:lstStyle/>
          <a:p>
            <a:pPr marL="36000" algn="ctr">
              <a:spcBef>
                <a:spcPts val="600"/>
              </a:spcBef>
            </a:pPr>
            <a:r>
              <a:rPr lang="nb-NO" sz="2800" dirty="0">
                <a:solidFill>
                  <a:schemeClr val="bg1"/>
                </a:solidFill>
                <a:latin typeface="Calibri Light" panose="020F0302020204030204" pitchFamily="34" charset="0"/>
                <a:cs typeface="Calibri Light" panose="020F0302020204030204" pitchFamily="34" charset="0"/>
              </a:rPr>
              <a:t>General-forsamlingen</a:t>
            </a:r>
          </a:p>
        </p:txBody>
      </p:sp>
      <p:sp>
        <p:nvSpPr>
          <p:cNvPr id="46" name="Rectangle: Rounded Corners 45">
            <a:extLst>
              <a:ext uri="{FF2B5EF4-FFF2-40B4-BE49-F238E27FC236}">
                <a16:creationId xmlns:a16="http://schemas.microsoft.com/office/drawing/2014/main" id="{245CBBDA-D95B-4292-80E8-9DDC3E4D1F35}"/>
              </a:ext>
            </a:extLst>
          </p:cNvPr>
          <p:cNvSpPr/>
          <p:nvPr/>
        </p:nvSpPr>
        <p:spPr>
          <a:xfrm>
            <a:off x="311755" y="3679144"/>
            <a:ext cx="2824847" cy="648072"/>
          </a:xfrm>
          <a:prstGeom prst="roundRect">
            <a:avLst/>
          </a:prstGeom>
          <a:solidFill>
            <a:srgbClr val="0079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45720" numCol="1" spcCol="0" rtlCol="0" fromWordArt="0" anchor="ctr" anchorCtr="0" forceAA="0" compatLnSpc="1">
            <a:prstTxWarp prst="textNoShape">
              <a:avLst/>
            </a:prstTxWarp>
            <a:noAutofit/>
          </a:bodyPr>
          <a:lstStyle/>
          <a:p>
            <a:pPr marL="36000" algn="ctr">
              <a:spcBef>
                <a:spcPts val="600"/>
              </a:spcBef>
            </a:pPr>
            <a:r>
              <a:rPr lang="nb-NO" sz="2800">
                <a:solidFill>
                  <a:schemeClr val="bg1"/>
                </a:solidFill>
                <a:latin typeface="Calibri Light" panose="020F0302020204030204" pitchFamily="34" charset="0"/>
                <a:cs typeface="Calibri Light" panose="020F0302020204030204" pitchFamily="34" charset="0"/>
              </a:rPr>
              <a:t>Styret</a:t>
            </a:r>
          </a:p>
        </p:txBody>
      </p:sp>
      <p:sp>
        <p:nvSpPr>
          <p:cNvPr id="52" name="Rectangle: Rounded Corners 51">
            <a:extLst>
              <a:ext uri="{FF2B5EF4-FFF2-40B4-BE49-F238E27FC236}">
                <a16:creationId xmlns:a16="http://schemas.microsoft.com/office/drawing/2014/main" id="{176CC4BF-80B6-4525-AF1C-1B32811A3832}"/>
              </a:ext>
            </a:extLst>
          </p:cNvPr>
          <p:cNvSpPr/>
          <p:nvPr/>
        </p:nvSpPr>
        <p:spPr>
          <a:xfrm>
            <a:off x="307604" y="5375074"/>
            <a:ext cx="2824847" cy="648072"/>
          </a:xfrm>
          <a:prstGeom prst="roundRect">
            <a:avLst/>
          </a:prstGeom>
          <a:solidFill>
            <a:srgbClr val="009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45720" numCol="1" spcCol="0" rtlCol="0" fromWordArt="0" anchor="ctr" anchorCtr="0" forceAA="0" compatLnSpc="1">
            <a:prstTxWarp prst="textNoShape">
              <a:avLst/>
            </a:prstTxWarp>
            <a:noAutofit/>
          </a:bodyPr>
          <a:lstStyle/>
          <a:p>
            <a:pPr marL="36000" algn="ctr">
              <a:spcBef>
                <a:spcPts val="600"/>
              </a:spcBef>
            </a:pPr>
            <a:r>
              <a:rPr lang="nb-NO" sz="2800">
                <a:solidFill>
                  <a:schemeClr val="bg1"/>
                </a:solidFill>
                <a:latin typeface="Calibri Light" panose="020F0302020204030204" pitchFamily="34" charset="0"/>
                <a:cs typeface="Calibri Light" panose="020F0302020204030204" pitchFamily="34" charset="0"/>
              </a:rPr>
              <a:t>Daglig leder</a:t>
            </a:r>
          </a:p>
        </p:txBody>
      </p:sp>
      <p:sp>
        <p:nvSpPr>
          <p:cNvPr id="11" name="Tittel 1">
            <a:extLst>
              <a:ext uri="{FF2B5EF4-FFF2-40B4-BE49-F238E27FC236}">
                <a16:creationId xmlns:a16="http://schemas.microsoft.com/office/drawing/2014/main" id="{3634E977-9CB0-44C3-E134-3D59634C2D1F}"/>
              </a:ext>
            </a:extLst>
          </p:cNvPr>
          <p:cNvSpPr>
            <a:spLocks noGrp="1"/>
          </p:cNvSpPr>
          <p:nvPr>
            <p:ph type="title"/>
          </p:nvPr>
        </p:nvSpPr>
        <p:spPr>
          <a:xfrm>
            <a:off x="258741" y="244790"/>
            <a:ext cx="3303166" cy="1089529"/>
          </a:xfrm>
        </p:spPr>
        <p:txBody>
          <a:bodyPr vert="horz" wrap="square" lIns="91440" tIns="45720" rIns="91440" bIns="45720" rtlCol="0" anchor="ctr">
            <a:spAutoFit/>
          </a:bodyPr>
          <a:lstStyle/>
          <a:p>
            <a:pPr>
              <a:lnSpc>
                <a:spcPct val="90000"/>
              </a:lnSpc>
            </a:pPr>
            <a:r>
              <a:rPr lang="nb-NO" sz="3600" dirty="0">
                <a:solidFill>
                  <a:srgbClr val="41723A"/>
                </a:solidFill>
                <a:latin typeface="Calibri Light" panose="020F0302020204030204" pitchFamily="34" charset="0"/>
                <a:cs typeface="Calibri Light" panose="020F0302020204030204" pitchFamily="34" charset="0"/>
              </a:rPr>
              <a:t>Aksjeselskapets formelle hierarki</a:t>
            </a:r>
          </a:p>
        </p:txBody>
      </p:sp>
      <p:cxnSp>
        <p:nvCxnSpPr>
          <p:cNvPr id="14" name="Straight Connector 13">
            <a:extLst>
              <a:ext uri="{FF2B5EF4-FFF2-40B4-BE49-F238E27FC236}">
                <a16:creationId xmlns:a16="http://schemas.microsoft.com/office/drawing/2014/main" id="{D9822F8C-1265-89D1-5B9D-F69230346AEB}"/>
              </a:ext>
            </a:extLst>
          </p:cNvPr>
          <p:cNvCxnSpPr>
            <a:cxnSpLocks/>
          </p:cNvCxnSpPr>
          <p:nvPr/>
        </p:nvCxnSpPr>
        <p:spPr>
          <a:xfrm>
            <a:off x="3561907" y="1017145"/>
            <a:ext cx="0" cy="532399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09C9EC06-D7AD-316E-28D1-3CEBB63A48D5}"/>
              </a:ext>
            </a:extLst>
          </p:cNvPr>
          <p:cNvSpPr/>
          <p:nvPr/>
        </p:nvSpPr>
        <p:spPr>
          <a:xfrm>
            <a:off x="3732029" y="323858"/>
            <a:ext cx="8201232" cy="2131721"/>
          </a:xfrm>
          <a:prstGeom prst="roundRect">
            <a:avLst/>
          </a:prstGeom>
          <a:solidFill>
            <a:srgbClr val="0069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321750" indent="-2857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Generalforsamlingen består av de som eier aksjer i selskapet</a:t>
            </a:r>
          </a:p>
          <a:p>
            <a:pPr marL="321750" indent="-2857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Treffes normalt en gang i året</a:t>
            </a:r>
          </a:p>
          <a:p>
            <a:pPr marL="321750" indent="-2857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Utnevner styremedlemmer</a:t>
            </a:r>
          </a:p>
          <a:p>
            <a:pPr marL="321750" indent="-2857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Foretar vedtektsendringer</a:t>
            </a:r>
          </a:p>
          <a:p>
            <a:pPr marL="321750" indent="-2857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Velger revisor og vedtar eventuelt aksjeutbytte</a:t>
            </a:r>
          </a:p>
        </p:txBody>
      </p:sp>
      <p:sp>
        <p:nvSpPr>
          <p:cNvPr id="19" name="Rectangle: Rounded Corners 18">
            <a:extLst>
              <a:ext uri="{FF2B5EF4-FFF2-40B4-BE49-F238E27FC236}">
                <a16:creationId xmlns:a16="http://schemas.microsoft.com/office/drawing/2014/main" id="{7E4E9833-5EFD-CCC0-E6D6-F5EC299042E7}"/>
              </a:ext>
            </a:extLst>
          </p:cNvPr>
          <p:cNvSpPr/>
          <p:nvPr/>
        </p:nvSpPr>
        <p:spPr>
          <a:xfrm>
            <a:off x="3732027" y="2562446"/>
            <a:ext cx="8201232" cy="2651339"/>
          </a:xfrm>
          <a:prstGeom prst="roundRect">
            <a:avLst>
              <a:gd name="adj" fmla="val 18614"/>
            </a:avLst>
          </a:prstGeom>
          <a:solidFill>
            <a:srgbClr val="0079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207450" indent="-1714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Styret representerer eierne (noen med ansatterepresentasjon)</a:t>
            </a:r>
          </a:p>
          <a:p>
            <a:pPr marL="207450" indent="-1714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Foreslår utbyttebetaling til eierne overfor generalforsamlingen</a:t>
            </a:r>
          </a:p>
          <a:p>
            <a:pPr marL="207450" indent="-1714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Setter mål for bedriften og utøver kontroll</a:t>
            </a:r>
          </a:p>
          <a:p>
            <a:pPr marL="207450" indent="-1714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Pålagt å holde seg orientert om bedriftens økonomiske stilling og eventuelt treffe tiltak for å bedre den økonomiske stillingen </a:t>
            </a:r>
          </a:p>
        </p:txBody>
      </p:sp>
      <p:sp>
        <p:nvSpPr>
          <p:cNvPr id="20" name="Rectangle: Rounded Corners 19">
            <a:extLst>
              <a:ext uri="{FF2B5EF4-FFF2-40B4-BE49-F238E27FC236}">
                <a16:creationId xmlns:a16="http://schemas.microsoft.com/office/drawing/2014/main" id="{DB29C1AB-7D86-DF22-75CA-CAF4548F6192}"/>
              </a:ext>
            </a:extLst>
          </p:cNvPr>
          <p:cNvSpPr/>
          <p:nvPr/>
        </p:nvSpPr>
        <p:spPr>
          <a:xfrm>
            <a:off x="3766725" y="5375074"/>
            <a:ext cx="8117669" cy="966069"/>
          </a:xfrm>
          <a:prstGeom prst="roundRect">
            <a:avLst>
              <a:gd name="adj" fmla="val 18614"/>
            </a:avLst>
          </a:prstGeom>
          <a:solidFill>
            <a:srgbClr val="009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207450" indent="-171450">
              <a:spcBef>
                <a:spcPts val="600"/>
              </a:spcBef>
              <a:buFont typeface="Arial" panose="020B0604020202020204" pitchFamily="34" charset="0"/>
              <a:buChar char="•"/>
            </a:pPr>
            <a:r>
              <a:rPr lang="nb-NO" sz="2200" dirty="0">
                <a:solidFill>
                  <a:schemeClr val="bg1"/>
                </a:solidFill>
                <a:latin typeface="Calibri Light" panose="020F0302020204030204" pitchFamily="34" charset="0"/>
                <a:cs typeface="Calibri Light" panose="020F0302020204030204" pitchFamily="34" charset="0"/>
              </a:rPr>
              <a:t>En av styrets aller viktigste oppgaver er å ansette eller avsette («Hire &amp; Fire») daglig leder</a:t>
            </a:r>
          </a:p>
        </p:txBody>
      </p:sp>
    </p:spTree>
    <p:extLst>
      <p:ext uri="{BB962C8B-B14F-4D97-AF65-F5344CB8AC3E}">
        <p14:creationId xmlns:p14="http://schemas.microsoft.com/office/powerpoint/2010/main" val="28116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Effect transition="in" filter="fade">
                                      <p:cBhvr>
                                        <p:cTn id="9" dur="500"/>
                                        <p:tgtEl>
                                          <p:spTgt spid="9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500" fill="hold"/>
                                        <p:tgtEl>
                                          <p:spTgt spid="52"/>
                                        </p:tgtEl>
                                        <p:attrNameLst>
                                          <p:attrName>ppt_w</p:attrName>
                                        </p:attrNameLst>
                                      </p:cBhvr>
                                      <p:tavLst>
                                        <p:tav tm="0">
                                          <p:val>
                                            <p:fltVal val="0"/>
                                          </p:val>
                                        </p:tav>
                                        <p:tav tm="100000">
                                          <p:val>
                                            <p:strVal val="#ppt_w"/>
                                          </p:val>
                                        </p:tav>
                                      </p:tavLst>
                                    </p:anim>
                                    <p:anim calcmode="lin" valueType="num">
                                      <p:cBhvr>
                                        <p:cTn id="23" dur="500" fill="hold"/>
                                        <p:tgtEl>
                                          <p:spTgt spid="52"/>
                                        </p:tgtEl>
                                        <p:attrNameLst>
                                          <p:attrName>ppt_h</p:attrName>
                                        </p:attrNameLst>
                                      </p:cBhvr>
                                      <p:tavLst>
                                        <p:tav tm="0">
                                          <p:val>
                                            <p:fltVal val="0"/>
                                          </p:val>
                                        </p:tav>
                                        <p:tav tm="100000">
                                          <p:val>
                                            <p:strVal val="#ppt_h"/>
                                          </p:val>
                                        </p:tav>
                                      </p:tavLst>
                                    </p:anim>
                                    <p:animEffect transition="in" filter="fade">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6" grpId="0" animBg="1"/>
      <p:bldP spid="52" grpId="0" animBg="1"/>
      <p:bldP spid="17"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F4CC21D-1F9F-40F9-B96B-7F19B85F8E34}"/>
              </a:ext>
            </a:extLst>
          </p:cNvPr>
          <p:cNvSpPr/>
          <p:nvPr/>
        </p:nvSpPr>
        <p:spPr>
          <a:xfrm>
            <a:off x="7878726" y="4877412"/>
            <a:ext cx="4031750" cy="1754326"/>
          </a:xfrm>
          <a:prstGeom prst="rect">
            <a:avLst/>
          </a:prstGeom>
          <a:solidFill>
            <a:schemeClr val="bg1">
              <a:lumMod val="95000"/>
            </a:schemeClr>
          </a:solidFill>
          <a:effectLst>
            <a:glow rad="139700">
              <a:schemeClr val="accent3">
                <a:satMod val="175000"/>
                <a:alpha val="40000"/>
              </a:schemeClr>
            </a:glow>
          </a:effectLst>
        </p:spPr>
        <p:txBody>
          <a:bodyPr wrap="square">
            <a:spAutoFit/>
          </a:bodyPr>
          <a:lstStyle/>
          <a:p>
            <a:pPr marL="171450" indent="-171450">
              <a:buFont typeface="Arial" panose="020B0604020202020204" pitchFamily="34" charset="0"/>
              <a:buChar char="•"/>
            </a:pPr>
            <a:r>
              <a:rPr lang="nb-NO" b="1" dirty="0">
                <a:latin typeface="Minion pro"/>
              </a:rPr>
              <a:t>Motpartsrisiko</a:t>
            </a:r>
            <a:r>
              <a:rPr lang="nb-NO" dirty="0">
                <a:latin typeface="Minion pro"/>
              </a:rPr>
              <a:t>: Kunder kan eller vil ikke gjøre opp for seg</a:t>
            </a:r>
            <a:endParaRPr lang="en-US" dirty="0">
              <a:latin typeface="Minion pro"/>
            </a:endParaRPr>
          </a:p>
          <a:p>
            <a:pPr marL="171450" indent="-171450">
              <a:buFont typeface="Arial" panose="020B0604020202020204" pitchFamily="34" charset="0"/>
              <a:buChar char="•"/>
            </a:pPr>
            <a:r>
              <a:rPr lang="nb-NO" b="1" dirty="0">
                <a:latin typeface="Minion pro"/>
              </a:rPr>
              <a:t>Likviditetsrisiko</a:t>
            </a:r>
            <a:r>
              <a:rPr lang="nb-NO" dirty="0">
                <a:latin typeface="Minion pro"/>
              </a:rPr>
              <a:t>: Lite penger/ manglende tilgang på ny kapital </a:t>
            </a:r>
            <a:endParaRPr lang="en-US" dirty="0">
              <a:latin typeface="Minion pro"/>
            </a:endParaRPr>
          </a:p>
          <a:p>
            <a:pPr marL="171450" indent="-171450">
              <a:buFont typeface="Arial" panose="020B0604020202020204" pitchFamily="34" charset="0"/>
              <a:buChar char="•"/>
            </a:pPr>
            <a:r>
              <a:rPr lang="nb-NO" b="1" dirty="0">
                <a:latin typeface="Minion pro"/>
              </a:rPr>
              <a:t>Endring i renter / valutakurser</a:t>
            </a:r>
            <a:endParaRPr lang="en-US" b="1" dirty="0">
              <a:latin typeface="Minion pro"/>
            </a:endParaRPr>
          </a:p>
          <a:p>
            <a:pPr marL="171450" indent="-171450">
              <a:buFont typeface="Arial" panose="020B0604020202020204" pitchFamily="34" charset="0"/>
              <a:buChar char="•"/>
            </a:pPr>
            <a:r>
              <a:rPr lang="nb-NO" b="1" dirty="0">
                <a:latin typeface="Minion pro"/>
              </a:rPr>
              <a:t>Manglende forsikringsdekning</a:t>
            </a:r>
            <a:endParaRPr lang="en-US" dirty="0">
              <a:latin typeface="Minion pro"/>
            </a:endParaRPr>
          </a:p>
        </p:txBody>
      </p:sp>
      <p:sp>
        <p:nvSpPr>
          <p:cNvPr id="29" name="Rectangle 28">
            <a:extLst>
              <a:ext uri="{FF2B5EF4-FFF2-40B4-BE49-F238E27FC236}">
                <a16:creationId xmlns:a16="http://schemas.microsoft.com/office/drawing/2014/main" id="{BD868ABF-DDA2-4342-9378-97ED8C2921DB}"/>
              </a:ext>
            </a:extLst>
          </p:cNvPr>
          <p:cNvSpPr/>
          <p:nvPr/>
        </p:nvSpPr>
        <p:spPr>
          <a:xfrm>
            <a:off x="493223" y="4656296"/>
            <a:ext cx="3258004" cy="1754326"/>
          </a:xfrm>
          <a:prstGeom prst="rect">
            <a:avLst/>
          </a:prstGeom>
          <a:solidFill>
            <a:schemeClr val="bg1">
              <a:lumMod val="95000"/>
            </a:schemeClr>
          </a:solidFill>
          <a:effectLst>
            <a:glow rad="139700">
              <a:schemeClr val="accent3">
                <a:satMod val="175000"/>
                <a:alpha val="40000"/>
              </a:schemeClr>
            </a:glow>
          </a:effectLst>
        </p:spPr>
        <p:txBody>
          <a:bodyPr wrap="square">
            <a:spAutoFit/>
          </a:bodyPr>
          <a:lstStyle/>
          <a:p>
            <a:pPr marL="171450" indent="-171450">
              <a:buFont typeface="Arial" panose="020B0604020202020204" pitchFamily="34" charset="0"/>
              <a:buChar char="•"/>
            </a:pPr>
            <a:r>
              <a:rPr lang="nb-NO" b="1" dirty="0">
                <a:latin typeface="Minion pro"/>
              </a:rPr>
              <a:t>Produksjonsstans</a:t>
            </a:r>
          </a:p>
          <a:p>
            <a:pPr marL="171450" indent="-171450">
              <a:buFont typeface="Arial" panose="020B0604020202020204" pitchFamily="34" charset="0"/>
              <a:buChar char="•"/>
            </a:pPr>
            <a:r>
              <a:rPr lang="nb-NO" b="1" dirty="0">
                <a:latin typeface="Minion pro"/>
              </a:rPr>
              <a:t>Svikt i kvalitetsrutiner</a:t>
            </a:r>
          </a:p>
          <a:p>
            <a:pPr marL="171450" indent="-171450">
              <a:buFont typeface="Arial" panose="020B0604020202020204" pitchFamily="34" charset="0"/>
              <a:buChar char="•"/>
            </a:pPr>
            <a:r>
              <a:rPr lang="nb-NO" b="1" dirty="0">
                <a:latin typeface="Minion pro"/>
              </a:rPr>
              <a:t>Hindringer i forsyningskjeden</a:t>
            </a:r>
          </a:p>
          <a:p>
            <a:pPr marL="171450" indent="-171450">
              <a:buFont typeface="Arial" panose="020B0604020202020204" pitchFamily="34" charset="0"/>
              <a:buChar char="•"/>
            </a:pPr>
            <a:r>
              <a:rPr lang="nb-NO" b="1" dirty="0">
                <a:latin typeface="Minion pro"/>
              </a:rPr>
              <a:t>Tap av nøkkelpersoner</a:t>
            </a:r>
          </a:p>
          <a:p>
            <a:pPr marL="171450" indent="-171450">
              <a:buFont typeface="Arial" panose="020B0604020202020204" pitchFamily="34" charset="0"/>
              <a:buChar char="•"/>
            </a:pPr>
            <a:r>
              <a:rPr lang="nb-NO" b="1" dirty="0">
                <a:latin typeface="Minion pro"/>
              </a:rPr>
              <a:t>Hacking/Cyberattack</a:t>
            </a:r>
          </a:p>
          <a:p>
            <a:pPr marL="171450" indent="-171450">
              <a:buFont typeface="Arial" panose="020B0604020202020204" pitchFamily="34" charset="0"/>
              <a:buChar char="•"/>
            </a:pPr>
            <a:r>
              <a:rPr lang="nb-NO" b="1" dirty="0">
                <a:latin typeface="Minion pro"/>
              </a:rPr>
              <a:t>Uetisk atferd</a:t>
            </a:r>
          </a:p>
        </p:txBody>
      </p:sp>
      <p:sp>
        <p:nvSpPr>
          <p:cNvPr id="3" name="Oval 2">
            <a:extLst>
              <a:ext uri="{FF2B5EF4-FFF2-40B4-BE49-F238E27FC236}">
                <a16:creationId xmlns:a16="http://schemas.microsoft.com/office/drawing/2014/main" id="{DBDAE3CF-8394-40BD-8CEA-0AAA3B272A45}"/>
              </a:ext>
            </a:extLst>
          </p:cNvPr>
          <p:cNvSpPr/>
          <p:nvPr/>
        </p:nvSpPr>
        <p:spPr>
          <a:xfrm>
            <a:off x="5131758" y="1936251"/>
            <a:ext cx="1836000" cy="1836000"/>
          </a:xfrm>
          <a:prstGeom prst="ellipse">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Minion pro"/>
              </a:rPr>
              <a:t>RISIKO-FORMER</a:t>
            </a:r>
          </a:p>
        </p:txBody>
      </p:sp>
      <p:sp>
        <p:nvSpPr>
          <p:cNvPr id="5" name="Circle: Hollow 4">
            <a:extLst>
              <a:ext uri="{FF2B5EF4-FFF2-40B4-BE49-F238E27FC236}">
                <a16:creationId xmlns:a16="http://schemas.microsoft.com/office/drawing/2014/main" id="{9FDD8941-D82D-4BAF-9116-AED08E5799C8}"/>
              </a:ext>
            </a:extLst>
          </p:cNvPr>
          <p:cNvSpPr/>
          <p:nvPr/>
        </p:nvSpPr>
        <p:spPr>
          <a:xfrm>
            <a:off x="4122329" y="903090"/>
            <a:ext cx="3876236" cy="3863436"/>
          </a:xfrm>
          <a:prstGeom prst="donut">
            <a:avLst>
              <a:gd name="adj" fmla="val 23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inion pro"/>
            </a:endParaRPr>
          </a:p>
        </p:txBody>
      </p:sp>
      <p:sp>
        <p:nvSpPr>
          <p:cNvPr id="13" name="Oval 12">
            <a:extLst>
              <a:ext uri="{FF2B5EF4-FFF2-40B4-BE49-F238E27FC236}">
                <a16:creationId xmlns:a16="http://schemas.microsoft.com/office/drawing/2014/main" id="{4F27985C-E91E-467F-83ED-B53134D01902}"/>
              </a:ext>
            </a:extLst>
          </p:cNvPr>
          <p:cNvSpPr/>
          <p:nvPr/>
        </p:nvSpPr>
        <p:spPr>
          <a:xfrm>
            <a:off x="6987560" y="903090"/>
            <a:ext cx="1620000" cy="1620000"/>
          </a:xfrm>
          <a:prstGeom prst="ellipse">
            <a:avLst/>
          </a:prstGeom>
          <a:solidFill>
            <a:schemeClr val="bg1">
              <a:lumMod val="95000"/>
            </a:schemeClr>
          </a:solidFill>
          <a:effectLst>
            <a:glow rad="139700">
              <a:schemeClr val="accent3">
                <a:satMod val="175000"/>
                <a:alpha val="40000"/>
              </a:schemeClr>
            </a:glow>
          </a:effectLst>
        </p:spPr>
        <p:txBody>
          <a:bodyPr wrap="square" lIns="0" rIns="0" anchor="ctr" anchorCtr="0">
            <a:spAutoFit/>
          </a:bodyPr>
          <a:lstStyle/>
          <a:p>
            <a:r>
              <a:rPr lang="en-GB" dirty="0">
                <a:solidFill>
                  <a:schemeClr val="tx1"/>
                </a:solidFill>
                <a:latin typeface="Minion pro"/>
              </a:rPr>
              <a:t>STRATEGISK</a:t>
            </a:r>
          </a:p>
        </p:txBody>
      </p:sp>
      <p:sp>
        <p:nvSpPr>
          <p:cNvPr id="26" name="Rectangle 25">
            <a:extLst>
              <a:ext uri="{FF2B5EF4-FFF2-40B4-BE49-F238E27FC236}">
                <a16:creationId xmlns:a16="http://schemas.microsoft.com/office/drawing/2014/main" id="{106D3846-8970-4CCB-9EF3-38E0AF5CC156}"/>
              </a:ext>
            </a:extLst>
          </p:cNvPr>
          <p:cNvSpPr/>
          <p:nvPr/>
        </p:nvSpPr>
        <p:spPr>
          <a:xfrm>
            <a:off x="10122482" y="73532"/>
            <a:ext cx="1998109" cy="1082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F37DF80-123E-4627-B569-A30E8840FAA9}"/>
              </a:ext>
            </a:extLst>
          </p:cNvPr>
          <p:cNvSpPr/>
          <p:nvPr/>
        </p:nvSpPr>
        <p:spPr>
          <a:xfrm>
            <a:off x="311217" y="2117579"/>
            <a:ext cx="3440010" cy="1077218"/>
          </a:xfrm>
          <a:prstGeom prst="rect">
            <a:avLst/>
          </a:prstGeom>
        </p:spPr>
        <p:txBody>
          <a:bodyPr wrap="square">
            <a:spAutoFit/>
          </a:bodyPr>
          <a:lstStyle/>
          <a:p>
            <a:r>
              <a:rPr lang="en-US" sz="1600" i="1" dirty="0">
                <a:latin typeface="Minion pro"/>
              </a:rPr>
              <a:t>“If I lost all my factories and trucks but kept the name Coca Cola, I could rebuild my business. If I lost my name, the business would collapse”. (CEO)</a:t>
            </a:r>
            <a:endParaRPr lang="en-US" sz="1600" b="0" i="1" dirty="0">
              <a:effectLst/>
              <a:latin typeface="Minion pro"/>
            </a:endParaRPr>
          </a:p>
        </p:txBody>
      </p:sp>
      <p:pic>
        <p:nvPicPr>
          <p:cNvPr id="1026" name="Picture 2">
            <a:extLst>
              <a:ext uri="{FF2B5EF4-FFF2-40B4-BE49-F238E27FC236}">
                <a16:creationId xmlns:a16="http://schemas.microsoft.com/office/drawing/2014/main" id="{A3E52604-5FFF-49FA-83A6-472239ADA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66" y="1726483"/>
            <a:ext cx="1811433" cy="37502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A3A453DF-7AB4-254E-A3B7-A602DCECA21A}"/>
              </a:ext>
            </a:extLst>
          </p:cNvPr>
          <p:cNvSpPr>
            <a:spLocks/>
          </p:cNvSpPr>
          <p:nvPr/>
        </p:nvSpPr>
        <p:spPr>
          <a:xfrm>
            <a:off x="250740" y="133614"/>
            <a:ext cx="1164084" cy="1162800"/>
          </a:xfrm>
          <a:prstGeom prst="ellipse">
            <a:avLst/>
          </a:prstGeom>
          <a:solidFill>
            <a:srgbClr val="385723">
              <a:alpha val="50196"/>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endParaRPr lang="en-GB" sz="2900" dirty="0">
              <a:solidFill>
                <a:schemeClr val="bg1"/>
              </a:solidFill>
            </a:endParaRPr>
          </a:p>
        </p:txBody>
      </p:sp>
      <p:pic>
        <p:nvPicPr>
          <p:cNvPr id="10" name="Picture 8" descr="Risk - Free signs icons">
            <a:extLst>
              <a:ext uri="{FF2B5EF4-FFF2-40B4-BE49-F238E27FC236}">
                <a16:creationId xmlns:a16="http://schemas.microsoft.com/office/drawing/2014/main" id="{EC688CAD-2B17-302F-FB43-5450442C2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23" y="337969"/>
            <a:ext cx="679118" cy="6791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64B0E2A-8AB9-A87B-C486-7B05F329CD7E}"/>
              </a:ext>
            </a:extLst>
          </p:cNvPr>
          <p:cNvPicPr>
            <a:picLocks noChangeAspect="1"/>
          </p:cNvPicPr>
          <p:nvPr/>
        </p:nvPicPr>
        <p:blipFill>
          <a:blip r:embed="rId4"/>
          <a:stretch>
            <a:fillRect/>
          </a:stretch>
        </p:blipFill>
        <p:spPr>
          <a:xfrm>
            <a:off x="8882305" y="73532"/>
            <a:ext cx="3028171" cy="3217683"/>
          </a:xfrm>
          <a:prstGeom prst="rect">
            <a:avLst/>
          </a:prstGeom>
        </p:spPr>
      </p:pic>
      <p:sp>
        <p:nvSpPr>
          <p:cNvPr id="14" name="Oval 13">
            <a:extLst>
              <a:ext uri="{FF2B5EF4-FFF2-40B4-BE49-F238E27FC236}">
                <a16:creationId xmlns:a16="http://schemas.microsoft.com/office/drawing/2014/main" id="{DAB7C941-0BF8-929D-0C26-D3E00E3B9785}"/>
              </a:ext>
            </a:extLst>
          </p:cNvPr>
          <p:cNvSpPr/>
          <p:nvPr/>
        </p:nvSpPr>
        <p:spPr>
          <a:xfrm>
            <a:off x="7263769" y="3071686"/>
            <a:ext cx="1620000" cy="1620000"/>
          </a:xfrm>
          <a:prstGeom prst="ellipse">
            <a:avLst/>
          </a:prstGeom>
          <a:solidFill>
            <a:schemeClr val="bg1">
              <a:lumMod val="95000"/>
            </a:schemeClr>
          </a:solidFill>
          <a:effectLst>
            <a:glow rad="139700">
              <a:schemeClr val="accent3">
                <a:satMod val="175000"/>
                <a:alpha val="40000"/>
              </a:schemeClr>
            </a:glow>
          </a:effectLst>
        </p:spPr>
        <p:txBody>
          <a:bodyPr wrap="square" lIns="0" rIns="0" anchor="ctr" anchorCtr="0">
            <a:spAutoFit/>
          </a:bodyPr>
          <a:lstStyle/>
          <a:p>
            <a:r>
              <a:rPr lang="en-GB" dirty="0">
                <a:solidFill>
                  <a:schemeClr val="tx1"/>
                </a:solidFill>
                <a:latin typeface="Minion pro"/>
              </a:rPr>
              <a:t>FINANSIELL</a:t>
            </a:r>
          </a:p>
        </p:txBody>
      </p:sp>
      <p:sp>
        <p:nvSpPr>
          <p:cNvPr id="15" name="Oval 14">
            <a:extLst>
              <a:ext uri="{FF2B5EF4-FFF2-40B4-BE49-F238E27FC236}">
                <a16:creationId xmlns:a16="http://schemas.microsoft.com/office/drawing/2014/main" id="{95529109-7537-437C-04C9-8B14E33F47C5}"/>
              </a:ext>
            </a:extLst>
          </p:cNvPr>
          <p:cNvSpPr/>
          <p:nvPr/>
        </p:nvSpPr>
        <p:spPr>
          <a:xfrm>
            <a:off x="3984493" y="3664251"/>
            <a:ext cx="1620000" cy="1620000"/>
          </a:xfrm>
          <a:prstGeom prst="ellipse">
            <a:avLst/>
          </a:prstGeom>
          <a:solidFill>
            <a:schemeClr val="bg1">
              <a:lumMod val="95000"/>
            </a:schemeClr>
          </a:solidFill>
          <a:effectLst>
            <a:glow rad="139700">
              <a:schemeClr val="accent3">
                <a:satMod val="175000"/>
                <a:alpha val="40000"/>
              </a:schemeClr>
            </a:glow>
          </a:effectLst>
        </p:spPr>
        <p:txBody>
          <a:bodyPr wrap="square" lIns="0" rIns="0" anchor="ctr" anchorCtr="0">
            <a:spAutoFit/>
          </a:bodyPr>
          <a:lstStyle/>
          <a:p>
            <a:pPr algn="ctr"/>
            <a:r>
              <a:rPr lang="en-GB" dirty="0">
                <a:latin typeface="Minion pro"/>
              </a:rPr>
              <a:t>OPERA-SJONELL</a:t>
            </a:r>
            <a:endParaRPr lang="en-GB" dirty="0">
              <a:solidFill>
                <a:schemeClr val="tx1"/>
              </a:solidFill>
              <a:latin typeface="Minion pro"/>
            </a:endParaRPr>
          </a:p>
        </p:txBody>
      </p:sp>
      <p:sp>
        <p:nvSpPr>
          <p:cNvPr id="16" name="Oval 15">
            <a:extLst>
              <a:ext uri="{FF2B5EF4-FFF2-40B4-BE49-F238E27FC236}">
                <a16:creationId xmlns:a16="http://schemas.microsoft.com/office/drawing/2014/main" id="{6B6FF83D-28E1-E6DA-1127-88787F466F30}"/>
              </a:ext>
            </a:extLst>
          </p:cNvPr>
          <p:cNvSpPr/>
          <p:nvPr/>
        </p:nvSpPr>
        <p:spPr>
          <a:xfrm>
            <a:off x="3337924" y="532969"/>
            <a:ext cx="1620000" cy="1620000"/>
          </a:xfrm>
          <a:prstGeom prst="ellipse">
            <a:avLst/>
          </a:prstGeom>
          <a:solidFill>
            <a:schemeClr val="bg1">
              <a:lumMod val="95000"/>
            </a:schemeClr>
          </a:solidFill>
          <a:effectLst>
            <a:glow rad="139700">
              <a:schemeClr val="accent3">
                <a:satMod val="175000"/>
                <a:alpha val="40000"/>
              </a:schemeClr>
            </a:glow>
          </a:effectLst>
        </p:spPr>
        <p:txBody>
          <a:bodyPr wrap="square" lIns="0" rIns="0" anchor="ctr" anchorCtr="0">
            <a:spAutoFit/>
          </a:bodyPr>
          <a:lstStyle/>
          <a:p>
            <a:pPr algn="ctr"/>
            <a:r>
              <a:rPr lang="en-GB" dirty="0">
                <a:latin typeface="Minion pro"/>
              </a:rPr>
              <a:t>OMDØMME</a:t>
            </a:r>
            <a:endParaRPr lang="en-GB" dirty="0">
              <a:solidFill>
                <a:schemeClr val="tx1"/>
              </a:solidFill>
              <a:latin typeface="Minion pro"/>
            </a:endParaRPr>
          </a:p>
        </p:txBody>
      </p:sp>
    </p:spTree>
    <p:extLst>
      <p:ext uri="{BB962C8B-B14F-4D97-AF65-F5344CB8AC3E}">
        <p14:creationId xmlns:p14="http://schemas.microsoft.com/office/powerpoint/2010/main" val="20765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circle(in)">
                                      <p:cBhvr>
                                        <p:cTn id="36" dur="2000"/>
                                        <p:tgtEl>
                                          <p:spTgt spid="102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9" grpId="0" animBg="1"/>
      <p:bldP spid="13" grpId="0" animBg="1"/>
      <p:bldP spid="30" grpId="0"/>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row: Pentagon 30">
            <a:extLst>
              <a:ext uri="{FF2B5EF4-FFF2-40B4-BE49-F238E27FC236}">
                <a16:creationId xmlns:a16="http://schemas.microsoft.com/office/drawing/2014/main" id="{50A5BC06-ED1D-46EB-AFD0-E89C80466C3C}"/>
              </a:ext>
            </a:extLst>
          </p:cNvPr>
          <p:cNvSpPr/>
          <p:nvPr/>
        </p:nvSpPr>
        <p:spPr>
          <a:xfrm>
            <a:off x="5652997" y="1793159"/>
            <a:ext cx="2450026" cy="3852496"/>
          </a:xfrm>
          <a:prstGeom prst="homePlate">
            <a:avLst>
              <a:gd name="adj" fmla="val 36874"/>
            </a:avLst>
          </a:prstGeom>
          <a:solidFill>
            <a:srgbClr val="00799A"/>
          </a:solidFill>
          <a:ln>
            <a:solidFill>
              <a:srgbClr val="007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Arrow: Pentagon 2">
            <a:extLst>
              <a:ext uri="{FF2B5EF4-FFF2-40B4-BE49-F238E27FC236}">
                <a16:creationId xmlns:a16="http://schemas.microsoft.com/office/drawing/2014/main" id="{8123BB6D-6471-4279-BDB7-6098EB9563BD}"/>
              </a:ext>
            </a:extLst>
          </p:cNvPr>
          <p:cNvSpPr/>
          <p:nvPr/>
        </p:nvSpPr>
        <p:spPr>
          <a:xfrm>
            <a:off x="544609" y="1793159"/>
            <a:ext cx="6600470" cy="3848309"/>
          </a:xfrm>
          <a:prstGeom prst="homePlate">
            <a:avLst>
              <a:gd name="adj" fmla="val 24886"/>
            </a:avLst>
          </a:prstGeom>
          <a:solidFill>
            <a:srgbClr val="F7F7F7"/>
          </a:solidFill>
          <a:ln>
            <a:solidFill>
              <a:srgbClr val="007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7B179BC-C88B-43A5-A65A-682BC40223F5}"/>
              </a:ext>
            </a:extLst>
          </p:cNvPr>
          <p:cNvSpPr txBox="1"/>
          <p:nvPr/>
        </p:nvSpPr>
        <p:spPr>
          <a:xfrm>
            <a:off x="607236" y="1828956"/>
            <a:ext cx="2592288" cy="400110"/>
          </a:xfrm>
          <a:prstGeom prst="rect">
            <a:avLst/>
          </a:prstGeom>
          <a:noFill/>
        </p:spPr>
        <p:txBody>
          <a:bodyPr wrap="square" rtlCol="0">
            <a:spAutoFit/>
          </a:bodyPr>
          <a:lstStyle>
            <a:defPPr>
              <a:defRPr lang="nb-NO"/>
            </a:defPPr>
            <a:lvl1pPr>
              <a:defRPr sz="2000">
                <a:solidFill>
                  <a:schemeClr val="accent1">
                    <a:lumMod val="50000"/>
                  </a:schemeClr>
                </a:solidFill>
                <a:latin typeface="Kartika" panose="02020503030404060203" pitchFamily="18" charset="0"/>
                <a:cs typeface="Kartika" panose="02020503030404060203" pitchFamily="18" charset="0"/>
              </a:defRPr>
            </a:lvl1pPr>
          </a:lstStyle>
          <a:p>
            <a:r>
              <a:rPr lang="nb-NO" b="1">
                <a:solidFill>
                  <a:schemeClr val="tx1"/>
                </a:solidFill>
                <a:latin typeface="+mn-lt"/>
              </a:rPr>
              <a:t>Støttefunksjoner</a:t>
            </a:r>
          </a:p>
        </p:txBody>
      </p:sp>
      <p:sp>
        <p:nvSpPr>
          <p:cNvPr id="14" name="TextBox 13">
            <a:extLst>
              <a:ext uri="{FF2B5EF4-FFF2-40B4-BE49-F238E27FC236}">
                <a16:creationId xmlns:a16="http://schemas.microsoft.com/office/drawing/2014/main" id="{7B1B6072-75FB-4CA1-840A-5FBB0DF70DD5}"/>
              </a:ext>
            </a:extLst>
          </p:cNvPr>
          <p:cNvSpPr txBox="1"/>
          <p:nvPr/>
        </p:nvSpPr>
        <p:spPr>
          <a:xfrm>
            <a:off x="607236" y="3742871"/>
            <a:ext cx="2930934" cy="400110"/>
          </a:xfrm>
          <a:prstGeom prst="rect">
            <a:avLst/>
          </a:prstGeom>
          <a:noFill/>
        </p:spPr>
        <p:txBody>
          <a:bodyPr wrap="square" rtlCol="0">
            <a:spAutoFit/>
          </a:bodyPr>
          <a:lstStyle/>
          <a:p>
            <a:r>
              <a:rPr lang="nb-NO" sz="2000" b="1">
                <a:cs typeface="Kartika" panose="02020503030404060203" pitchFamily="18" charset="0"/>
              </a:rPr>
              <a:t>Primærfunksjoner</a:t>
            </a:r>
          </a:p>
        </p:txBody>
      </p:sp>
      <p:sp>
        <p:nvSpPr>
          <p:cNvPr id="16" name="Rectangle 15">
            <a:extLst>
              <a:ext uri="{FF2B5EF4-FFF2-40B4-BE49-F238E27FC236}">
                <a16:creationId xmlns:a16="http://schemas.microsoft.com/office/drawing/2014/main" id="{8E95CA82-643F-4CE3-A36A-7CBF8B230AC5}"/>
              </a:ext>
            </a:extLst>
          </p:cNvPr>
          <p:cNvSpPr/>
          <p:nvPr/>
        </p:nvSpPr>
        <p:spPr>
          <a:xfrm>
            <a:off x="765244" y="4427594"/>
            <a:ext cx="1206003" cy="60669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t" anchorCtr="0"/>
          <a:lstStyle/>
          <a:p>
            <a:pPr marL="36000" algn="ctr">
              <a:spcBef>
                <a:spcPts val="600"/>
              </a:spcBef>
            </a:pPr>
            <a:r>
              <a:rPr lang="nb-NO" sz="1600">
                <a:solidFill>
                  <a:schemeClr val="tx1">
                    <a:lumMod val="65000"/>
                    <a:lumOff val="35000"/>
                  </a:schemeClr>
                </a:solidFill>
                <a:cs typeface="Kartika" panose="02020503030404060203" pitchFamily="18" charset="0"/>
              </a:rPr>
              <a:t>Inngående logistikk</a:t>
            </a:r>
          </a:p>
          <a:p>
            <a:pPr marL="36000" algn="ctr">
              <a:spcBef>
                <a:spcPts val="600"/>
              </a:spcBef>
            </a:pPr>
            <a:endParaRPr lang="nb-NO">
              <a:solidFill>
                <a:schemeClr val="tx1">
                  <a:lumMod val="65000"/>
                  <a:lumOff val="35000"/>
                </a:schemeClr>
              </a:solidFill>
              <a:cs typeface="Kartika" panose="02020503030404060203" pitchFamily="18" charset="0"/>
            </a:endParaRPr>
          </a:p>
        </p:txBody>
      </p:sp>
      <p:sp>
        <p:nvSpPr>
          <p:cNvPr id="22" name="Rectangle 21">
            <a:extLst>
              <a:ext uri="{FF2B5EF4-FFF2-40B4-BE49-F238E27FC236}">
                <a16:creationId xmlns:a16="http://schemas.microsoft.com/office/drawing/2014/main" id="{ED547BBC-5368-40A4-AF94-C2308E659D46}"/>
              </a:ext>
            </a:extLst>
          </p:cNvPr>
          <p:cNvSpPr/>
          <p:nvPr/>
        </p:nvSpPr>
        <p:spPr>
          <a:xfrm>
            <a:off x="4275874" y="4427591"/>
            <a:ext cx="820041" cy="60669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t" anchorCtr="0"/>
          <a:lstStyle/>
          <a:p>
            <a:pPr marL="36000" algn="ctr">
              <a:spcBef>
                <a:spcPts val="600"/>
              </a:spcBef>
            </a:pPr>
            <a:r>
              <a:rPr lang="nb-NO" sz="1600">
                <a:solidFill>
                  <a:schemeClr val="tx1">
                    <a:lumMod val="65000"/>
                    <a:lumOff val="35000"/>
                  </a:schemeClr>
                </a:solidFill>
                <a:cs typeface="Kartika" panose="02020503030404060203" pitchFamily="18" charset="0"/>
              </a:rPr>
              <a:t>Service</a:t>
            </a:r>
          </a:p>
          <a:p>
            <a:pPr marL="36000" algn="ctr">
              <a:spcBef>
                <a:spcPts val="600"/>
              </a:spcBef>
            </a:pPr>
            <a:endParaRPr lang="nb-NO" sz="100">
              <a:solidFill>
                <a:schemeClr val="tx1">
                  <a:lumMod val="65000"/>
                  <a:lumOff val="35000"/>
                </a:schemeClr>
              </a:solidFill>
              <a:cs typeface="Kartika" panose="02020503030404060203" pitchFamily="18" charset="0"/>
            </a:endParaRPr>
          </a:p>
          <a:p>
            <a:pPr marL="36000" algn="ctr">
              <a:spcBef>
                <a:spcPts val="600"/>
              </a:spcBef>
            </a:pPr>
            <a:endParaRPr lang="nb-NO">
              <a:solidFill>
                <a:schemeClr val="tx1">
                  <a:lumMod val="65000"/>
                  <a:lumOff val="35000"/>
                </a:schemeClr>
              </a:solidFill>
              <a:cs typeface="Kartika" panose="02020503030404060203" pitchFamily="18" charset="0"/>
            </a:endParaRPr>
          </a:p>
        </p:txBody>
      </p:sp>
      <p:sp>
        <p:nvSpPr>
          <p:cNvPr id="23" name="Rectangle 22">
            <a:extLst>
              <a:ext uri="{FF2B5EF4-FFF2-40B4-BE49-F238E27FC236}">
                <a16:creationId xmlns:a16="http://schemas.microsoft.com/office/drawing/2014/main" id="{8788A5E4-BF79-48D9-B25D-191F9A31FA78}"/>
              </a:ext>
            </a:extLst>
          </p:cNvPr>
          <p:cNvSpPr/>
          <p:nvPr/>
        </p:nvSpPr>
        <p:spPr>
          <a:xfrm>
            <a:off x="5206256" y="4402424"/>
            <a:ext cx="1193913" cy="631865"/>
          </a:xfrm>
          <a:prstGeom prst="rect">
            <a:avLst/>
          </a:prstGeom>
          <a:solidFill>
            <a:srgbClr val="00799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t" anchorCtr="0" forceAA="0" compatLnSpc="1">
            <a:prstTxWarp prst="textNoShape">
              <a:avLst/>
            </a:prstTxWarp>
            <a:noAutofit/>
          </a:bodyPr>
          <a:lstStyle/>
          <a:p>
            <a:pPr marL="36000">
              <a:spcBef>
                <a:spcPts val="600"/>
              </a:spcBef>
            </a:pPr>
            <a:r>
              <a:rPr lang="nb-NO" sz="1600" dirty="0">
                <a:solidFill>
                  <a:schemeClr val="bg1"/>
                </a:solidFill>
              </a:rPr>
              <a:t>Markeds-føring</a:t>
            </a:r>
          </a:p>
          <a:p>
            <a:pPr marL="36000">
              <a:spcBef>
                <a:spcPts val="600"/>
              </a:spcBef>
            </a:pPr>
            <a:endParaRPr lang="nb-NO" sz="1600" dirty="0">
              <a:solidFill>
                <a:schemeClr val="bg1"/>
              </a:solidFill>
            </a:endParaRPr>
          </a:p>
          <a:p>
            <a:pPr marL="36000">
              <a:spcBef>
                <a:spcPts val="600"/>
              </a:spcBef>
            </a:pPr>
            <a:endParaRPr lang="nb-NO" sz="1600" dirty="0">
              <a:solidFill>
                <a:schemeClr val="bg1"/>
              </a:solidFill>
            </a:endParaRPr>
          </a:p>
        </p:txBody>
      </p:sp>
      <p:sp>
        <p:nvSpPr>
          <p:cNvPr id="24" name="Rectangle 23">
            <a:extLst>
              <a:ext uri="{FF2B5EF4-FFF2-40B4-BE49-F238E27FC236}">
                <a16:creationId xmlns:a16="http://schemas.microsoft.com/office/drawing/2014/main" id="{4CF354DC-9B46-48AA-A3BF-B0F2EA81B38B}"/>
              </a:ext>
            </a:extLst>
          </p:cNvPr>
          <p:cNvSpPr/>
          <p:nvPr/>
        </p:nvSpPr>
        <p:spPr>
          <a:xfrm>
            <a:off x="3192005" y="4427592"/>
            <a:ext cx="1046043" cy="60669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t" anchorCtr="0"/>
          <a:lstStyle/>
          <a:p>
            <a:pPr marL="36000" algn="ctr">
              <a:spcBef>
                <a:spcPts val="600"/>
              </a:spcBef>
            </a:pPr>
            <a:r>
              <a:rPr lang="nb-NO" sz="1600" dirty="0">
                <a:solidFill>
                  <a:schemeClr val="tx1">
                    <a:lumMod val="65000"/>
                    <a:lumOff val="35000"/>
                  </a:schemeClr>
                </a:solidFill>
                <a:cs typeface="Kartika" panose="02020503030404060203" pitchFamily="18" charset="0"/>
              </a:rPr>
              <a:t>Utgående logistikk</a:t>
            </a:r>
          </a:p>
          <a:p>
            <a:pPr marL="36000" algn="ctr">
              <a:spcBef>
                <a:spcPts val="600"/>
              </a:spcBef>
            </a:pPr>
            <a:endParaRPr lang="nb-NO" sz="1600" dirty="0">
              <a:solidFill>
                <a:schemeClr val="tx1">
                  <a:lumMod val="65000"/>
                  <a:lumOff val="35000"/>
                </a:schemeClr>
              </a:solidFill>
              <a:cs typeface="Kartika" panose="02020503030404060203" pitchFamily="18" charset="0"/>
            </a:endParaRPr>
          </a:p>
          <a:p>
            <a:pPr marL="36000" indent="108000" algn="ctr">
              <a:spcBef>
                <a:spcPts val="600"/>
              </a:spcBef>
              <a:buFont typeface="Arial" panose="020B0604020202020204" pitchFamily="34" charset="0"/>
              <a:buChar char="•"/>
            </a:pPr>
            <a:endParaRPr lang="nb-NO" dirty="0">
              <a:solidFill>
                <a:schemeClr val="tx1">
                  <a:lumMod val="65000"/>
                  <a:lumOff val="35000"/>
                </a:schemeClr>
              </a:solidFill>
              <a:cs typeface="Kartika" panose="02020503030404060203" pitchFamily="18" charset="0"/>
            </a:endParaRPr>
          </a:p>
        </p:txBody>
      </p:sp>
      <p:sp>
        <p:nvSpPr>
          <p:cNvPr id="25" name="Rectangle 24">
            <a:extLst>
              <a:ext uri="{FF2B5EF4-FFF2-40B4-BE49-F238E27FC236}">
                <a16:creationId xmlns:a16="http://schemas.microsoft.com/office/drawing/2014/main" id="{9FFB3384-CF6A-4E1D-A56C-0706255B9C57}"/>
              </a:ext>
            </a:extLst>
          </p:cNvPr>
          <p:cNvSpPr/>
          <p:nvPr/>
        </p:nvSpPr>
        <p:spPr>
          <a:xfrm>
            <a:off x="2009073" y="4427593"/>
            <a:ext cx="1147835" cy="60669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t" anchorCtr="0"/>
          <a:lstStyle/>
          <a:p>
            <a:pPr marL="36000" algn="ctr">
              <a:spcBef>
                <a:spcPts val="600"/>
              </a:spcBef>
            </a:pPr>
            <a:r>
              <a:rPr lang="nb-NO" sz="1600" dirty="0">
                <a:solidFill>
                  <a:schemeClr val="tx1">
                    <a:lumMod val="65000"/>
                    <a:lumOff val="35000"/>
                  </a:schemeClr>
                </a:solidFill>
                <a:cs typeface="Kartika" panose="02020503030404060203" pitchFamily="18" charset="0"/>
              </a:rPr>
              <a:t>Produksjon</a:t>
            </a:r>
          </a:p>
          <a:p>
            <a:pPr marL="36000" algn="ctr">
              <a:spcBef>
                <a:spcPts val="600"/>
              </a:spcBef>
            </a:pPr>
            <a:endParaRPr lang="nb-NO" sz="900" dirty="0">
              <a:solidFill>
                <a:schemeClr val="tx1">
                  <a:lumMod val="65000"/>
                  <a:lumOff val="35000"/>
                </a:schemeClr>
              </a:solidFill>
              <a:cs typeface="Kartika" panose="02020503030404060203" pitchFamily="18" charset="0"/>
            </a:endParaRPr>
          </a:p>
          <a:p>
            <a:pPr marL="36000" algn="ctr">
              <a:spcBef>
                <a:spcPts val="600"/>
              </a:spcBef>
            </a:pPr>
            <a:endParaRPr lang="nb-NO" dirty="0">
              <a:solidFill>
                <a:schemeClr val="tx1">
                  <a:lumMod val="65000"/>
                  <a:lumOff val="35000"/>
                </a:schemeClr>
              </a:solidFill>
              <a:cs typeface="Kartika" panose="02020503030404060203" pitchFamily="18" charset="0"/>
            </a:endParaRPr>
          </a:p>
        </p:txBody>
      </p:sp>
      <p:sp>
        <p:nvSpPr>
          <p:cNvPr id="27" name="Rectangle 26">
            <a:extLst>
              <a:ext uri="{FF2B5EF4-FFF2-40B4-BE49-F238E27FC236}">
                <a16:creationId xmlns:a16="http://schemas.microsoft.com/office/drawing/2014/main" id="{F9A74774-1A7B-4ECD-BCD2-1C7A9A4223F7}"/>
              </a:ext>
            </a:extLst>
          </p:cNvPr>
          <p:cNvSpPr/>
          <p:nvPr/>
        </p:nvSpPr>
        <p:spPr>
          <a:xfrm>
            <a:off x="765244" y="2385333"/>
            <a:ext cx="2808000" cy="360000"/>
          </a:xfrm>
          <a:prstGeom prst="rect">
            <a:avLst/>
          </a:prstGeom>
          <a:solidFill>
            <a:srgbClr val="00799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t" anchorCtr="0" forceAA="0" compatLnSpc="1">
            <a:prstTxWarp prst="textNoShape">
              <a:avLst/>
            </a:prstTxWarp>
            <a:noAutofit/>
          </a:bodyPr>
          <a:lstStyle/>
          <a:p>
            <a:pPr marL="36000">
              <a:spcBef>
                <a:spcPts val="600"/>
              </a:spcBef>
            </a:pPr>
            <a:r>
              <a:rPr lang="nb-NO" sz="1600">
                <a:solidFill>
                  <a:schemeClr val="bg1"/>
                </a:solidFill>
              </a:rPr>
              <a:t>Strategiutvikling</a:t>
            </a:r>
          </a:p>
        </p:txBody>
      </p:sp>
      <p:sp>
        <p:nvSpPr>
          <p:cNvPr id="33" name="Rectangle 32">
            <a:extLst>
              <a:ext uri="{FF2B5EF4-FFF2-40B4-BE49-F238E27FC236}">
                <a16:creationId xmlns:a16="http://schemas.microsoft.com/office/drawing/2014/main" id="{C9E2780F-6CC5-48E1-BE56-8AE5D3ED856F}"/>
              </a:ext>
            </a:extLst>
          </p:cNvPr>
          <p:cNvSpPr/>
          <p:nvPr/>
        </p:nvSpPr>
        <p:spPr>
          <a:xfrm>
            <a:off x="3584193" y="2382340"/>
            <a:ext cx="2808000" cy="360000"/>
          </a:xfrm>
          <a:prstGeom prst="rect">
            <a:avLst/>
          </a:prstGeom>
          <a:solidFill>
            <a:srgbClr val="00799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t" anchorCtr="0" forceAA="0" compatLnSpc="1">
            <a:prstTxWarp prst="textNoShape">
              <a:avLst/>
            </a:prstTxWarp>
            <a:noAutofit/>
          </a:bodyPr>
          <a:lstStyle/>
          <a:p>
            <a:pPr marL="36000">
              <a:spcBef>
                <a:spcPts val="600"/>
              </a:spcBef>
            </a:pPr>
            <a:r>
              <a:rPr lang="nb-NO" sz="1600">
                <a:solidFill>
                  <a:schemeClr val="bg1"/>
                </a:solidFill>
              </a:rPr>
              <a:t>Finansregnskap</a:t>
            </a:r>
          </a:p>
        </p:txBody>
      </p:sp>
      <p:sp>
        <p:nvSpPr>
          <p:cNvPr id="34" name="Rectangle 33">
            <a:extLst>
              <a:ext uri="{FF2B5EF4-FFF2-40B4-BE49-F238E27FC236}">
                <a16:creationId xmlns:a16="http://schemas.microsoft.com/office/drawing/2014/main" id="{8E9D9DF1-8E53-4DDE-8EA5-476FC67489BD}"/>
              </a:ext>
            </a:extLst>
          </p:cNvPr>
          <p:cNvSpPr/>
          <p:nvPr/>
        </p:nvSpPr>
        <p:spPr>
          <a:xfrm>
            <a:off x="765244" y="3128331"/>
            <a:ext cx="2805293" cy="360000"/>
          </a:xfrm>
          <a:prstGeom prst="rect">
            <a:avLst/>
          </a:prstGeom>
          <a:solidFill>
            <a:srgbClr val="00799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t" anchorCtr="0" forceAA="0" compatLnSpc="1">
            <a:prstTxWarp prst="textNoShape">
              <a:avLst/>
            </a:prstTxWarp>
            <a:noAutofit/>
          </a:bodyPr>
          <a:lstStyle/>
          <a:p>
            <a:pPr marL="36000">
              <a:spcBef>
                <a:spcPts val="600"/>
              </a:spcBef>
            </a:pPr>
            <a:r>
              <a:rPr lang="nb-NO" sz="1600">
                <a:solidFill>
                  <a:schemeClr val="bg1"/>
                </a:solidFill>
              </a:rPr>
              <a:t>Økonomisk analyse og kontroll</a:t>
            </a:r>
          </a:p>
        </p:txBody>
      </p:sp>
      <p:sp>
        <p:nvSpPr>
          <p:cNvPr id="38" name="Rectangle 37">
            <a:extLst>
              <a:ext uri="{FF2B5EF4-FFF2-40B4-BE49-F238E27FC236}">
                <a16:creationId xmlns:a16="http://schemas.microsoft.com/office/drawing/2014/main" id="{44A22CDA-8FAE-43BD-9621-7B0E64EE904A}"/>
              </a:ext>
            </a:extLst>
          </p:cNvPr>
          <p:cNvSpPr/>
          <p:nvPr/>
        </p:nvSpPr>
        <p:spPr>
          <a:xfrm>
            <a:off x="3584193" y="2760823"/>
            <a:ext cx="2808000" cy="360000"/>
          </a:xfrm>
          <a:prstGeom prst="rect">
            <a:avLst/>
          </a:prstGeom>
          <a:solidFill>
            <a:srgbClr val="00799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t" anchorCtr="0" forceAA="0" compatLnSpc="1">
            <a:prstTxWarp prst="textNoShape">
              <a:avLst/>
            </a:prstTxWarp>
            <a:noAutofit/>
          </a:bodyPr>
          <a:lstStyle/>
          <a:p>
            <a:pPr marL="36000">
              <a:spcBef>
                <a:spcPts val="600"/>
              </a:spcBef>
            </a:pPr>
            <a:r>
              <a:rPr lang="nb-NO" sz="1600">
                <a:solidFill>
                  <a:schemeClr val="bg1"/>
                </a:solidFill>
              </a:rPr>
              <a:t>Finansiering og risikostyring</a:t>
            </a:r>
          </a:p>
        </p:txBody>
      </p:sp>
      <p:sp>
        <p:nvSpPr>
          <p:cNvPr id="39" name="Rectangle 38">
            <a:extLst>
              <a:ext uri="{FF2B5EF4-FFF2-40B4-BE49-F238E27FC236}">
                <a16:creationId xmlns:a16="http://schemas.microsoft.com/office/drawing/2014/main" id="{7FDA2B01-AFA3-4339-9728-593B6776FC5E}"/>
              </a:ext>
            </a:extLst>
          </p:cNvPr>
          <p:cNvSpPr/>
          <p:nvPr/>
        </p:nvSpPr>
        <p:spPr>
          <a:xfrm>
            <a:off x="7111444" y="3452961"/>
            <a:ext cx="878583" cy="528704"/>
          </a:xfrm>
          <a:prstGeom prst="rect">
            <a:avLst/>
          </a:prstGeom>
          <a:solidFill>
            <a:srgbClr val="00799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b-NO" b="1">
                <a:solidFill>
                  <a:schemeClr val="bg1"/>
                </a:solidFill>
                <a:cs typeface="Kartika" panose="02020503030404060203" pitchFamily="18" charset="0"/>
              </a:rPr>
              <a:t>Verdi-skapning</a:t>
            </a:r>
            <a:endParaRPr lang="nb-NO" sz="1700" b="1">
              <a:solidFill>
                <a:schemeClr val="bg1"/>
              </a:solidFill>
              <a:cs typeface="Kartika" panose="02020503030404060203" pitchFamily="18" charset="0"/>
            </a:endParaRPr>
          </a:p>
        </p:txBody>
      </p:sp>
      <p:sp>
        <p:nvSpPr>
          <p:cNvPr id="40" name="Rectangle 39">
            <a:extLst>
              <a:ext uri="{FF2B5EF4-FFF2-40B4-BE49-F238E27FC236}">
                <a16:creationId xmlns:a16="http://schemas.microsoft.com/office/drawing/2014/main" id="{93B736FE-923B-44E3-B4DB-DB461A711011}"/>
              </a:ext>
            </a:extLst>
          </p:cNvPr>
          <p:cNvSpPr/>
          <p:nvPr/>
        </p:nvSpPr>
        <p:spPr>
          <a:xfrm>
            <a:off x="765244" y="2754502"/>
            <a:ext cx="2808000" cy="360000"/>
          </a:xfrm>
          <a:prstGeom prst="rect">
            <a:avLst/>
          </a:prstGeom>
          <a:solidFill>
            <a:srgbClr val="00799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t" anchorCtr="0" forceAA="0" compatLnSpc="1">
            <a:prstTxWarp prst="textNoShape">
              <a:avLst/>
            </a:prstTxWarp>
            <a:noAutofit/>
          </a:bodyPr>
          <a:lstStyle/>
          <a:p>
            <a:pPr marL="36000">
              <a:spcBef>
                <a:spcPts val="600"/>
              </a:spcBef>
            </a:pPr>
            <a:r>
              <a:rPr lang="nb-NO" sz="1600">
                <a:solidFill>
                  <a:schemeClr val="bg1"/>
                </a:solidFill>
              </a:rPr>
              <a:t>HR og organisasjonsutvikling</a:t>
            </a:r>
          </a:p>
        </p:txBody>
      </p:sp>
      <p:sp>
        <p:nvSpPr>
          <p:cNvPr id="42" name="Rectangle 41">
            <a:extLst>
              <a:ext uri="{FF2B5EF4-FFF2-40B4-BE49-F238E27FC236}">
                <a16:creationId xmlns:a16="http://schemas.microsoft.com/office/drawing/2014/main" id="{692E137D-8866-4920-9FBA-73C571BCF867}"/>
              </a:ext>
            </a:extLst>
          </p:cNvPr>
          <p:cNvSpPr/>
          <p:nvPr/>
        </p:nvSpPr>
        <p:spPr>
          <a:xfrm>
            <a:off x="3592169" y="3128331"/>
            <a:ext cx="2800024" cy="360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t" anchorCtr="0" forceAA="0" compatLnSpc="1">
            <a:prstTxWarp prst="textNoShape">
              <a:avLst/>
            </a:prstTxWarp>
            <a:noAutofit/>
          </a:bodyPr>
          <a:lstStyle/>
          <a:p>
            <a:pPr marL="36000">
              <a:spcBef>
                <a:spcPts val="600"/>
              </a:spcBef>
            </a:pPr>
            <a:r>
              <a:rPr lang="nb-NO" sz="1600">
                <a:solidFill>
                  <a:schemeClr val="tx1">
                    <a:lumMod val="65000"/>
                    <a:lumOff val="35000"/>
                  </a:schemeClr>
                </a:solidFill>
              </a:rPr>
              <a:t>Andre støttefunksjoner</a:t>
            </a:r>
          </a:p>
        </p:txBody>
      </p:sp>
      <p:cxnSp>
        <p:nvCxnSpPr>
          <p:cNvPr id="9" name="Straight Connector 8">
            <a:extLst>
              <a:ext uri="{FF2B5EF4-FFF2-40B4-BE49-F238E27FC236}">
                <a16:creationId xmlns:a16="http://schemas.microsoft.com/office/drawing/2014/main" id="{DE0C9288-2136-4632-9EF7-ED577FFDD853}"/>
              </a:ext>
            </a:extLst>
          </p:cNvPr>
          <p:cNvCxnSpPr>
            <a:cxnSpLocks/>
            <a:stCxn id="3" idx="3"/>
            <a:endCxn id="3" idx="1"/>
          </p:cNvCxnSpPr>
          <p:nvPr/>
        </p:nvCxnSpPr>
        <p:spPr>
          <a:xfrm flipH="1">
            <a:off x="544609" y="3717314"/>
            <a:ext cx="6600470" cy="0"/>
          </a:xfrm>
          <a:prstGeom prst="line">
            <a:avLst/>
          </a:prstGeom>
          <a:ln>
            <a:solidFill>
              <a:srgbClr val="00799A"/>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7104B221-6C92-40EB-BBA3-1F759B653202}"/>
              </a:ext>
            </a:extLst>
          </p:cNvPr>
          <p:cNvSpPr/>
          <p:nvPr/>
        </p:nvSpPr>
        <p:spPr>
          <a:xfrm>
            <a:off x="765244" y="5109849"/>
            <a:ext cx="4863790" cy="360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t" anchorCtr="0"/>
          <a:lstStyle/>
          <a:p>
            <a:pPr marL="36000" algn="ctr">
              <a:spcBef>
                <a:spcPts val="600"/>
              </a:spcBef>
            </a:pPr>
            <a:r>
              <a:rPr lang="nb-NO" sz="1600">
                <a:solidFill>
                  <a:schemeClr val="tx1">
                    <a:lumMod val="65000"/>
                    <a:lumOff val="35000"/>
                  </a:schemeClr>
                </a:solidFill>
                <a:cs typeface="Kartika" panose="02020503030404060203" pitchFamily="18" charset="0"/>
              </a:rPr>
              <a:t>Forsyningskjeden</a:t>
            </a:r>
          </a:p>
        </p:txBody>
      </p:sp>
      <p:sp>
        <p:nvSpPr>
          <p:cNvPr id="26" name="Tittel 1">
            <a:extLst>
              <a:ext uri="{FF2B5EF4-FFF2-40B4-BE49-F238E27FC236}">
                <a16:creationId xmlns:a16="http://schemas.microsoft.com/office/drawing/2014/main" id="{D2CCA246-923A-4AB1-58DD-249149335CC8}"/>
              </a:ext>
            </a:extLst>
          </p:cNvPr>
          <p:cNvSpPr>
            <a:spLocks noGrp="1"/>
          </p:cNvSpPr>
          <p:nvPr>
            <p:ph type="title"/>
          </p:nvPr>
        </p:nvSpPr>
        <p:spPr>
          <a:xfrm>
            <a:off x="312822" y="258999"/>
            <a:ext cx="6832257" cy="646331"/>
          </a:xfrm>
        </p:spPr>
        <p:txBody>
          <a:bodyPr vert="horz" wrap="square" lIns="91440" tIns="45720" rIns="91440" bIns="45720" rtlCol="0" anchor="ctr">
            <a:spAutoFit/>
          </a:bodyPr>
          <a:lstStyle/>
          <a:p>
            <a:r>
              <a:rPr lang="nb-NO" sz="4000" dirty="0">
                <a:solidFill>
                  <a:srgbClr val="203864"/>
                </a:solidFill>
                <a:latin typeface="Calibri Light" panose="020F0302020204030204" pitchFamily="34" charset="0"/>
                <a:cs typeface="Calibri Light" panose="020F0302020204030204" pitchFamily="34" charset="0"/>
              </a:rPr>
              <a:t>(Industri-)bedriftens verdikjede</a:t>
            </a:r>
          </a:p>
        </p:txBody>
      </p:sp>
      <p:sp>
        <p:nvSpPr>
          <p:cNvPr id="2" name="Rectangle: Rounded Corners 1">
            <a:extLst>
              <a:ext uri="{FF2B5EF4-FFF2-40B4-BE49-F238E27FC236}">
                <a16:creationId xmlns:a16="http://schemas.microsoft.com/office/drawing/2014/main" id="{1F5328CD-BEFD-986A-1DDB-94882F701E5F}"/>
              </a:ext>
            </a:extLst>
          </p:cNvPr>
          <p:cNvSpPr/>
          <p:nvPr/>
        </p:nvSpPr>
        <p:spPr>
          <a:xfrm>
            <a:off x="8377756" y="350339"/>
            <a:ext cx="3643924" cy="6337540"/>
          </a:xfrm>
          <a:prstGeom prst="roundRect">
            <a:avLst/>
          </a:prstGeom>
          <a:solidFill>
            <a:srgbClr val="00799A"/>
          </a:solidFill>
        </p:spPr>
        <p:style>
          <a:lnRef idx="2">
            <a:schemeClr val="accent1">
              <a:shade val="15000"/>
            </a:schemeClr>
          </a:lnRef>
          <a:fillRef idx="1">
            <a:schemeClr val="accent1"/>
          </a:fillRef>
          <a:effectRef idx="0">
            <a:schemeClr val="accent1"/>
          </a:effectRef>
          <a:fontRef idx="minor">
            <a:schemeClr val="lt1"/>
          </a:fontRef>
        </p:style>
        <p:txBody>
          <a:bodyPr lIns="0" tIns="0" rIns="0" bIns="36000" rtlCol="0" anchor="t" anchorCtr="0"/>
          <a:lstStyle/>
          <a:p>
            <a:pPr algn="ctr"/>
            <a:r>
              <a:rPr lang="nb-NO" sz="2800" b="1" dirty="0">
                <a:solidFill>
                  <a:schemeClr val="bg1"/>
                </a:solidFill>
              </a:rPr>
              <a:t>FAKTABOKS</a:t>
            </a:r>
            <a:r>
              <a:rPr lang="nb-NO" sz="2000" b="1" dirty="0">
                <a:solidFill>
                  <a:schemeClr val="bg1"/>
                </a:solidFill>
              </a:rPr>
              <a:t>:</a:t>
            </a:r>
          </a:p>
          <a:p>
            <a:pPr algn="ctr"/>
            <a:endParaRPr lang="nb-NO" sz="2000" dirty="0">
              <a:solidFill>
                <a:schemeClr val="bg1"/>
              </a:solidFill>
            </a:endParaRPr>
          </a:p>
          <a:p>
            <a:pPr marL="285750" indent="-285750">
              <a:spcAft>
                <a:spcPts val="1200"/>
              </a:spcAft>
              <a:buFont typeface="Arial" panose="020B0604020202020204" pitchFamily="34" charset="0"/>
              <a:buChar char="•"/>
            </a:pPr>
            <a:r>
              <a:rPr lang="nb-NO" sz="2100" b="0" i="0" dirty="0">
                <a:solidFill>
                  <a:schemeClr val="bg1"/>
                </a:solidFill>
                <a:effectLst/>
                <a:latin typeface="Söhne"/>
              </a:rPr>
              <a:t>Introdusert av Michael Porter</a:t>
            </a:r>
          </a:p>
          <a:p>
            <a:pPr marL="285750" indent="-285750">
              <a:spcAft>
                <a:spcPts val="1200"/>
              </a:spcAft>
              <a:buFont typeface="Arial" panose="020B0604020202020204" pitchFamily="34" charset="0"/>
              <a:buChar char="•"/>
            </a:pPr>
            <a:r>
              <a:rPr lang="nb-NO" sz="2100" dirty="0">
                <a:solidFill>
                  <a:schemeClr val="bg1"/>
                </a:solidFill>
                <a:latin typeface="Söhne"/>
              </a:rPr>
              <a:t>R</a:t>
            </a:r>
            <a:r>
              <a:rPr lang="nb-NO" sz="2100" b="0" i="0" dirty="0">
                <a:solidFill>
                  <a:schemeClr val="bg1"/>
                </a:solidFill>
                <a:effectLst/>
                <a:latin typeface="Söhne"/>
              </a:rPr>
              <a:t>efererer til hele sekvensen av aktiviteter som en bedrift gjennomfører for å skape og levere et produkt eller en tjeneste til kundene sine</a:t>
            </a:r>
          </a:p>
          <a:p>
            <a:pPr marL="285750" indent="-285750">
              <a:spcAft>
                <a:spcPts val="1200"/>
              </a:spcAft>
              <a:buFont typeface="Arial" panose="020B0604020202020204" pitchFamily="34" charset="0"/>
              <a:buChar char="•"/>
            </a:pPr>
            <a:r>
              <a:rPr lang="nb-NO" sz="2100" b="0" i="0" dirty="0">
                <a:solidFill>
                  <a:schemeClr val="bg1"/>
                </a:solidFill>
                <a:effectLst/>
                <a:latin typeface="Söhne"/>
              </a:rPr>
              <a:t>Hovedfokuset i verdikjeden er å legge til verdi i hvert trinn av prosessen for å øke den samlede verdien av det endelige tilbudet til kundene</a:t>
            </a:r>
            <a:r>
              <a:rPr lang="nb-NO" sz="2000" b="0" i="0" dirty="0">
                <a:solidFill>
                  <a:schemeClr val="bg1"/>
                </a:solidFill>
                <a:effectLst/>
                <a:latin typeface="Söhne"/>
              </a:rPr>
              <a:t>. </a:t>
            </a:r>
            <a:endParaRPr lang="nb-NO" sz="2000" dirty="0">
              <a:solidFill>
                <a:schemeClr val="tx1"/>
              </a:solidFill>
            </a:endParaRPr>
          </a:p>
        </p:txBody>
      </p:sp>
    </p:spTree>
    <p:extLst>
      <p:ext uri="{BB962C8B-B14F-4D97-AF65-F5344CB8AC3E}">
        <p14:creationId xmlns:p14="http://schemas.microsoft.com/office/powerpoint/2010/main" val="11099687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5D044800-6D9B-1EBE-EE01-EEED47B0A1BA}"/>
              </a:ext>
            </a:extLst>
          </p:cNvPr>
          <p:cNvSpPr>
            <a:spLocks noGrp="1"/>
          </p:cNvSpPr>
          <p:nvPr>
            <p:ph type="title"/>
          </p:nvPr>
        </p:nvSpPr>
        <p:spPr>
          <a:xfrm>
            <a:off x="655462" y="350339"/>
            <a:ext cx="6978714" cy="867930"/>
          </a:xfrm>
        </p:spPr>
        <p:txBody>
          <a:bodyPr vert="horz" wrap="square" lIns="91440" tIns="45720" rIns="91440" bIns="45720" rtlCol="0" anchor="ctr">
            <a:spAutoFit/>
          </a:bodyPr>
          <a:lstStyle/>
          <a:p>
            <a:pPr>
              <a:lnSpc>
                <a:spcPct val="90000"/>
              </a:lnSpc>
            </a:pPr>
            <a:r>
              <a:rPr lang="nb-NO" sz="2800" dirty="0">
                <a:solidFill>
                  <a:schemeClr val="accent2">
                    <a:lumMod val="50000"/>
                  </a:schemeClr>
                </a:solidFill>
                <a:latin typeface="+mn-lt"/>
                <a:ea typeface="+mn-ea"/>
                <a:cs typeface="+mn-cs"/>
              </a:rPr>
              <a:t>Produksjonsbedriftens forsyningskjede (‘SUPPLY CHAIN’) består av tre strømmer:</a:t>
            </a:r>
          </a:p>
        </p:txBody>
      </p:sp>
      <p:pic>
        <p:nvPicPr>
          <p:cNvPr id="9" name="Picture 8">
            <a:extLst>
              <a:ext uri="{FF2B5EF4-FFF2-40B4-BE49-F238E27FC236}">
                <a16:creationId xmlns:a16="http://schemas.microsoft.com/office/drawing/2014/main" id="{211F6215-3492-5A46-983A-2F91C48056E9}"/>
              </a:ext>
            </a:extLst>
          </p:cNvPr>
          <p:cNvPicPr>
            <a:picLocks noChangeAspect="1"/>
          </p:cNvPicPr>
          <p:nvPr/>
        </p:nvPicPr>
        <p:blipFill>
          <a:blip r:embed="rId3"/>
          <a:stretch>
            <a:fillRect/>
          </a:stretch>
        </p:blipFill>
        <p:spPr>
          <a:xfrm>
            <a:off x="655462" y="1425620"/>
            <a:ext cx="3710420" cy="1230012"/>
          </a:xfrm>
          <a:prstGeom prst="rect">
            <a:avLst/>
          </a:prstGeom>
        </p:spPr>
      </p:pic>
      <p:pic>
        <p:nvPicPr>
          <p:cNvPr id="10" name="Picture 9">
            <a:extLst>
              <a:ext uri="{FF2B5EF4-FFF2-40B4-BE49-F238E27FC236}">
                <a16:creationId xmlns:a16="http://schemas.microsoft.com/office/drawing/2014/main" id="{4ACA9E25-53A1-88E8-4ACA-3B56186332D8}"/>
              </a:ext>
            </a:extLst>
          </p:cNvPr>
          <p:cNvPicPr>
            <a:picLocks noChangeAspect="1"/>
          </p:cNvPicPr>
          <p:nvPr/>
        </p:nvPicPr>
        <p:blipFill>
          <a:blip r:embed="rId4"/>
          <a:stretch>
            <a:fillRect/>
          </a:stretch>
        </p:blipFill>
        <p:spPr>
          <a:xfrm>
            <a:off x="637526" y="3132991"/>
            <a:ext cx="3728356" cy="1172410"/>
          </a:xfrm>
          <a:prstGeom prst="rect">
            <a:avLst/>
          </a:prstGeom>
        </p:spPr>
      </p:pic>
      <p:sp>
        <p:nvSpPr>
          <p:cNvPr id="11" name="Right Arrow 13">
            <a:extLst>
              <a:ext uri="{FF2B5EF4-FFF2-40B4-BE49-F238E27FC236}">
                <a16:creationId xmlns:a16="http://schemas.microsoft.com/office/drawing/2014/main" id="{4426C394-5DFF-F7FA-4793-F76185145DB8}"/>
              </a:ext>
            </a:extLst>
          </p:cNvPr>
          <p:cNvSpPr/>
          <p:nvPr/>
        </p:nvSpPr>
        <p:spPr>
          <a:xfrm>
            <a:off x="4518559" y="1824096"/>
            <a:ext cx="788044" cy="504056"/>
          </a:xfrm>
          <a:prstGeom prst="rightArrow">
            <a:avLst/>
          </a:prstGeom>
          <a:solidFill>
            <a:srgbClr val="83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Light" panose="020F0302020204030204"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52D0A0B9-8CA5-3D8C-EE32-F7A9F9C0C833}"/>
              </a:ext>
            </a:extLst>
          </p:cNvPr>
          <p:cNvSpPr/>
          <p:nvPr/>
        </p:nvSpPr>
        <p:spPr>
          <a:xfrm>
            <a:off x="5449999" y="1845291"/>
            <a:ext cx="2227665" cy="461665"/>
          </a:xfrm>
          <a:prstGeom prst="rect">
            <a:avLst/>
          </a:prstGeom>
        </p:spPr>
        <p:txBody>
          <a:bodyPr wrap="square">
            <a:spAutoFit/>
          </a:bodyPr>
          <a:lstStyle/>
          <a:p>
            <a:r>
              <a:rPr lang="nb-NO" sz="2400" dirty="0">
                <a:solidFill>
                  <a:srgbClr val="41723A"/>
                </a:solidFill>
                <a:latin typeface="Calibri Light" panose="020F0302020204030204" pitchFamily="34" charset="0"/>
                <a:cs typeface="Calibri Light" panose="020F0302020204030204" pitchFamily="34" charset="0"/>
              </a:rPr>
              <a:t>FYSISK VAREFLYT</a:t>
            </a:r>
            <a:endParaRPr lang="nb-NO" dirty="0">
              <a:solidFill>
                <a:srgbClr val="41723A"/>
              </a:solidFill>
              <a:latin typeface="Calibri Light" panose="020F0302020204030204" pitchFamily="34" charset="0"/>
              <a:cs typeface="Calibri Light" panose="020F0302020204030204" pitchFamily="34" charset="0"/>
            </a:endParaRPr>
          </a:p>
        </p:txBody>
      </p:sp>
      <p:sp>
        <p:nvSpPr>
          <p:cNvPr id="13" name="Right Arrow 15">
            <a:extLst>
              <a:ext uri="{FF2B5EF4-FFF2-40B4-BE49-F238E27FC236}">
                <a16:creationId xmlns:a16="http://schemas.microsoft.com/office/drawing/2014/main" id="{4BB51887-930D-F30E-AAA5-3AFC69A93B33}"/>
              </a:ext>
            </a:extLst>
          </p:cNvPr>
          <p:cNvSpPr/>
          <p:nvPr/>
        </p:nvSpPr>
        <p:spPr>
          <a:xfrm>
            <a:off x="4518559" y="5091099"/>
            <a:ext cx="788044" cy="504056"/>
          </a:xfrm>
          <a:prstGeom prst="rightArrow">
            <a:avLst/>
          </a:prstGeom>
          <a:solidFill>
            <a:srgbClr val="83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5FA9F0D9-DFF9-EAF6-D8F3-23A33F5FD84E}"/>
              </a:ext>
            </a:extLst>
          </p:cNvPr>
          <p:cNvSpPr/>
          <p:nvPr/>
        </p:nvSpPr>
        <p:spPr>
          <a:xfrm>
            <a:off x="5449999" y="5091099"/>
            <a:ext cx="2227665" cy="461665"/>
          </a:xfrm>
          <a:prstGeom prst="rect">
            <a:avLst/>
          </a:prstGeom>
        </p:spPr>
        <p:txBody>
          <a:bodyPr wrap="square">
            <a:spAutoFit/>
          </a:bodyPr>
          <a:lstStyle/>
          <a:p>
            <a:r>
              <a:rPr lang="nb-NO" sz="2400" dirty="0">
                <a:solidFill>
                  <a:srgbClr val="41723A"/>
                </a:solidFill>
                <a:latin typeface="Calibri Light" panose="020F0302020204030204" pitchFamily="34" charset="0"/>
                <a:cs typeface="Calibri Light" panose="020F0302020204030204" pitchFamily="34" charset="0"/>
              </a:rPr>
              <a:t>PENGEFLYT</a:t>
            </a:r>
            <a:endParaRPr lang="nb-NO" dirty="0">
              <a:solidFill>
                <a:srgbClr val="41723A"/>
              </a:solidFill>
              <a:latin typeface="Calibri Light" panose="020F0302020204030204" pitchFamily="34" charset="0"/>
              <a:cs typeface="Calibri Light" panose="020F0302020204030204" pitchFamily="34" charset="0"/>
            </a:endParaRPr>
          </a:p>
        </p:txBody>
      </p:sp>
      <p:sp>
        <p:nvSpPr>
          <p:cNvPr id="22" name="Right Arrow 17">
            <a:extLst>
              <a:ext uri="{FF2B5EF4-FFF2-40B4-BE49-F238E27FC236}">
                <a16:creationId xmlns:a16="http://schemas.microsoft.com/office/drawing/2014/main" id="{4C81F60A-51D6-DE03-E19E-55DCDE82579A}"/>
              </a:ext>
            </a:extLst>
          </p:cNvPr>
          <p:cNvSpPr/>
          <p:nvPr/>
        </p:nvSpPr>
        <p:spPr>
          <a:xfrm>
            <a:off x="4518559" y="3308096"/>
            <a:ext cx="788044" cy="504056"/>
          </a:xfrm>
          <a:prstGeom prst="rightArrow">
            <a:avLst/>
          </a:prstGeom>
          <a:solidFill>
            <a:srgbClr val="83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Light" panose="020F030202020403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328ED763-4E3A-4BDB-C2E2-F57AA8718FA1}"/>
              </a:ext>
            </a:extLst>
          </p:cNvPr>
          <p:cNvSpPr/>
          <p:nvPr/>
        </p:nvSpPr>
        <p:spPr>
          <a:xfrm>
            <a:off x="5449999" y="3199439"/>
            <a:ext cx="2475233" cy="830997"/>
          </a:xfrm>
          <a:prstGeom prst="rect">
            <a:avLst/>
          </a:prstGeom>
        </p:spPr>
        <p:txBody>
          <a:bodyPr wrap="square">
            <a:spAutoFit/>
          </a:bodyPr>
          <a:lstStyle/>
          <a:p>
            <a:r>
              <a:rPr lang="nb-NO" sz="2400" dirty="0">
                <a:solidFill>
                  <a:srgbClr val="41723A"/>
                </a:solidFill>
                <a:latin typeface="Calibri Light" panose="020F0302020204030204" pitchFamily="34" charset="0"/>
                <a:cs typeface="Calibri Light" panose="020F0302020204030204" pitchFamily="34" charset="0"/>
              </a:rPr>
              <a:t>INFORMASJONS-FLYT</a:t>
            </a:r>
            <a:endParaRPr lang="nb-NO" dirty="0">
              <a:solidFill>
                <a:srgbClr val="41723A"/>
              </a:solidFill>
              <a:latin typeface="Calibri Light" panose="020F0302020204030204" pitchFamily="34" charset="0"/>
              <a:cs typeface="Calibri Light" panose="020F0302020204030204" pitchFamily="34" charset="0"/>
            </a:endParaRPr>
          </a:p>
        </p:txBody>
      </p:sp>
      <p:sp>
        <p:nvSpPr>
          <p:cNvPr id="25" name="Rectangle: Rounded Corners 24">
            <a:extLst>
              <a:ext uri="{FF2B5EF4-FFF2-40B4-BE49-F238E27FC236}">
                <a16:creationId xmlns:a16="http://schemas.microsoft.com/office/drawing/2014/main" id="{D73694EB-F2F2-89FD-9D66-DE4685BAB858}"/>
              </a:ext>
            </a:extLst>
          </p:cNvPr>
          <p:cNvSpPr/>
          <p:nvPr/>
        </p:nvSpPr>
        <p:spPr>
          <a:xfrm>
            <a:off x="8293949" y="350339"/>
            <a:ext cx="3585230" cy="5911704"/>
          </a:xfrm>
          <a:prstGeom prst="roundRect">
            <a:avLst/>
          </a:prstGeom>
          <a:solidFill>
            <a:srgbClr val="00799A"/>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t" anchorCtr="0"/>
          <a:lstStyle/>
          <a:p>
            <a:pPr algn="ctr"/>
            <a:r>
              <a:rPr lang="nb-NO" sz="2800" b="1" dirty="0">
                <a:solidFill>
                  <a:schemeClr val="bg1"/>
                </a:solidFill>
              </a:rPr>
              <a:t>FAKTABOKS</a:t>
            </a:r>
            <a:r>
              <a:rPr lang="nb-NO" sz="2000" b="1" dirty="0">
                <a:solidFill>
                  <a:schemeClr val="bg1"/>
                </a:solidFill>
              </a:rPr>
              <a:t>:</a:t>
            </a:r>
          </a:p>
          <a:p>
            <a:pPr algn="ctr"/>
            <a:endParaRPr lang="nb-NO" sz="2000" dirty="0">
              <a:solidFill>
                <a:schemeClr val="bg1"/>
              </a:solidFill>
            </a:endParaRPr>
          </a:p>
          <a:p>
            <a:pPr marL="285750" indent="-285750">
              <a:spcAft>
                <a:spcPts val="1200"/>
              </a:spcAft>
              <a:buFont typeface="Arial" panose="020B0604020202020204" pitchFamily="34" charset="0"/>
              <a:buChar char="•"/>
            </a:pPr>
            <a:r>
              <a:rPr lang="nb-NO" sz="2100" b="0" i="0" dirty="0">
                <a:solidFill>
                  <a:schemeClr val="bg1"/>
                </a:solidFill>
                <a:effectLst/>
                <a:latin typeface="Söhne"/>
              </a:rPr>
              <a:t>Fokuserer spesifikt på prosessene og aktivitetene som er involvert i anskaffelse, produksjon og distribusjon av varer eller tjenester.</a:t>
            </a:r>
          </a:p>
          <a:p>
            <a:pPr marL="285750" indent="-285750">
              <a:spcAft>
                <a:spcPts val="1200"/>
              </a:spcAft>
              <a:buFont typeface="Arial" panose="020B0604020202020204" pitchFamily="34" charset="0"/>
              <a:buChar char="•"/>
            </a:pPr>
            <a:r>
              <a:rPr lang="nb-NO" sz="2100" b="0" i="0" dirty="0">
                <a:solidFill>
                  <a:schemeClr val="bg1"/>
                </a:solidFill>
                <a:effectLst/>
                <a:latin typeface="Söhne"/>
              </a:rPr>
              <a:t>Det primære målet med forsyningskjeden er å sikre effektiv og rettidig flyt av materialer, informasjon og produkter fra leverandører til produsenter til detaljister eller sluttbrukere. </a:t>
            </a:r>
          </a:p>
        </p:txBody>
      </p:sp>
      <p:pic>
        <p:nvPicPr>
          <p:cNvPr id="26" name="Picture 25">
            <a:extLst>
              <a:ext uri="{FF2B5EF4-FFF2-40B4-BE49-F238E27FC236}">
                <a16:creationId xmlns:a16="http://schemas.microsoft.com/office/drawing/2014/main" id="{B199DFAA-FEBB-92B0-986E-1930C0FEF3A5}"/>
              </a:ext>
            </a:extLst>
          </p:cNvPr>
          <p:cNvPicPr>
            <a:picLocks noChangeAspect="1"/>
          </p:cNvPicPr>
          <p:nvPr/>
        </p:nvPicPr>
        <p:blipFill>
          <a:blip r:embed="rId5"/>
          <a:stretch>
            <a:fillRect/>
          </a:stretch>
        </p:blipFill>
        <p:spPr>
          <a:xfrm>
            <a:off x="562724" y="4680687"/>
            <a:ext cx="3803158" cy="1204961"/>
          </a:xfrm>
          <a:prstGeom prst="rect">
            <a:avLst/>
          </a:prstGeom>
        </p:spPr>
      </p:pic>
    </p:spTree>
    <p:extLst>
      <p:ext uri="{BB962C8B-B14F-4D97-AF65-F5344CB8AC3E}">
        <p14:creationId xmlns:p14="http://schemas.microsoft.com/office/powerpoint/2010/main" val="261446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0-#ppt_w/2"/>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20" grpId="0"/>
      <p:bldP spid="22" grpId="0" animBg="1"/>
      <p:bldP spid="24" grpId="0"/>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218370" y="101121"/>
            <a:ext cx="11755260" cy="1089529"/>
          </a:xfrm>
          <a:noFill/>
        </p:spPr>
        <p:txBody>
          <a:bodyPr wrap="square" rtlCol="0">
            <a:spAutoFit/>
          </a:bodyPr>
          <a:lstStyle/>
          <a:p>
            <a:r>
              <a:rPr lang="nb-NO" sz="3600" dirty="0">
                <a:solidFill>
                  <a:schemeClr val="accent2">
                    <a:lumMod val="50000"/>
                  </a:schemeClr>
                </a:solidFill>
                <a:latin typeface="+mn-lt"/>
                <a:ea typeface="+mn-ea"/>
                <a:cs typeface="+mn-cs"/>
              </a:rPr>
              <a:t>Hvilket fokus skal bedriften ha i sin forsyningskjede?</a:t>
            </a:r>
            <a:br>
              <a:rPr lang="nb-NO" sz="3600" dirty="0">
                <a:solidFill>
                  <a:schemeClr val="accent2">
                    <a:lumMod val="50000"/>
                  </a:schemeClr>
                </a:solidFill>
                <a:latin typeface="+mn-lt"/>
                <a:ea typeface="+mn-ea"/>
                <a:cs typeface="+mn-cs"/>
              </a:rPr>
            </a:br>
            <a:r>
              <a:rPr lang="nb-NO" sz="3600" dirty="0">
                <a:solidFill>
                  <a:schemeClr val="accent2">
                    <a:lumMod val="50000"/>
                  </a:schemeClr>
                </a:solidFill>
                <a:latin typeface="+mn-lt"/>
                <a:ea typeface="+mn-ea"/>
                <a:cs typeface="+mn-cs"/>
              </a:rPr>
              <a:t>Tid eller kostnader?</a:t>
            </a:r>
          </a:p>
        </p:txBody>
      </p:sp>
      <p:cxnSp>
        <p:nvCxnSpPr>
          <p:cNvPr id="3" name="Straight Connector 2"/>
          <p:cNvCxnSpPr/>
          <p:nvPr/>
        </p:nvCxnSpPr>
        <p:spPr>
          <a:xfrm>
            <a:off x="911424" y="4360881"/>
            <a:ext cx="101681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96000" y="4000841"/>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82930" y="3854717"/>
            <a:ext cx="5213070" cy="461665"/>
          </a:xfrm>
          <a:prstGeom prst="rect">
            <a:avLst/>
          </a:prstGeom>
        </p:spPr>
        <p:txBody>
          <a:bodyPr wrap="square">
            <a:spAutoFit/>
          </a:bodyPr>
          <a:lstStyle/>
          <a:p>
            <a:pPr algn="ctr"/>
            <a:r>
              <a:rPr lang="nb-NO" sz="2400" dirty="0"/>
              <a:t>KOSTNADSFOKUS</a:t>
            </a:r>
            <a:endParaRPr lang="nb-NO" dirty="0"/>
          </a:p>
        </p:txBody>
      </p:sp>
      <p:sp>
        <p:nvSpPr>
          <p:cNvPr id="14" name="Rectangle 13"/>
          <p:cNvSpPr/>
          <p:nvPr/>
        </p:nvSpPr>
        <p:spPr>
          <a:xfrm>
            <a:off x="5982786" y="3867914"/>
            <a:ext cx="5096786" cy="461665"/>
          </a:xfrm>
          <a:prstGeom prst="rect">
            <a:avLst/>
          </a:prstGeom>
        </p:spPr>
        <p:txBody>
          <a:bodyPr wrap="square">
            <a:spAutoFit/>
          </a:bodyPr>
          <a:lstStyle/>
          <a:p>
            <a:pPr algn="ctr"/>
            <a:r>
              <a:rPr lang="nb-NO" sz="2400" dirty="0"/>
              <a:t>TIDSFOKUS</a:t>
            </a:r>
            <a:endParaRPr lang="nb-NO" dirty="0"/>
          </a:p>
        </p:txBody>
      </p:sp>
      <p:pic>
        <p:nvPicPr>
          <p:cNvPr id="7" name="Picture 6">
            <a:extLst>
              <a:ext uri="{FF2B5EF4-FFF2-40B4-BE49-F238E27FC236}">
                <a16:creationId xmlns:a16="http://schemas.microsoft.com/office/drawing/2014/main" id="{79DA363E-8141-B2CF-6E4E-18BCC8B3C472}"/>
              </a:ext>
            </a:extLst>
          </p:cNvPr>
          <p:cNvPicPr>
            <a:picLocks noChangeAspect="1"/>
          </p:cNvPicPr>
          <p:nvPr/>
        </p:nvPicPr>
        <p:blipFill>
          <a:blip r:embed="rId3"/>
          <a:stretch>
            <a:fillRect/>
          </a:stretch>
        </p:blipFill>
        <p:spPr>
          <a:xfrm>
            <a:off x="1956482" y="1717878"/>
            <a:ext cx="1926794" cy="1785720"/>
          </a:xfrm>
          <a:prstGeom prst="rect">
            <a:avLst/>
          </a:prstGeom>
        </p:spPr>
      </p:pic>
      <p:pic>
        <p:nvPicPr>
          <p:cNvPr id="8" name="Picture 2" descr="Buy the iPhone 14 Pro - Telstra">
            <a:extLst>
              <a:ext uri="{FF2B5EF4-FFF2-40B4-BE49-F238E27FC236}">
                <a16:creationId xmlns:a16="http://schemas.microsoft.com/office/drawing/2014/main" id="{BEF9F9DD-0291-C295-DFDE-A6F841680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157" y="957215"/>
            <a:ext cx="3219109" cy="24143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19D776-09E3-62C6-AA8A-7AA28794B982}"/>
              </a:ext>
            </a:extLst>
          </p:cNvPr>
          <p:cNvPicPr>
            <a:picLocks noChangeAspect="1"/>
          </p:cNvPicPr>
          <p:nvPr/>
        </p:nvPicPr>
        <p:blipFill>
          <a:blip r:embed="rId5"/>
          <a:stretch>
            <a:fillRect/>
          </a:stretch>
        </p:blipFill>
        <p:spPr>
          <a:xfrm>
            <a:off x="523890" y="1945026"/>
            <a:ext cx="1312681" cy="1785720"/>
          </a:xfrm>
          <a:prstGeom prst="rect">
            <a:avLst/>
          </a:prstGeom>
        </p:spPr>
      </p:pic>
      <p:pic>
        <p:nvPicPr>
          <p:cNvPr id="10" name="Picture 9">
            <a:extLst>
              <a:ext uri="{FF2B5EF4-FFF2-40B4-BE49-F238E27FC236}">
                <a16:creationId xmlns:a16="http://schemas.microsoft.com/office/drawing/2014/main" id="{A1E126B7-3673-91A8-C406-B0B1FC773269}"/>
              </a:ext>
            </a:extLst>
          </p:cNvPr>
          <p:cNvPicPr>
            <a:picLocks noChangeAspect="1"/>
          </p:cNvPicPr>
          <p:nvPr/>
        </p:nvPicPr>
        <p:blipFill>
          <a:blip r:embed="rId6"/>
          <a:stretch>
            <a:fillRect/>
          </a:stretch>
        </p:blipFill>
        <p:spPr>
          <a:xfrm>
            <a:off x="7979940" y="1173568"/>
            <a:ext cx="1499770" cy="1929082"/>
          </a:xfrm>
          <a:prstGeom prst="rect">
            <a:avLst/>
          </a:prstGeom>
        </p:spPr>
      </p:pic>
      <p:pic>
        <p:nvPicPr>
          <p:cNvPr id="11" name="Picture 10">
            <a:extLst>
              <a:ext uri="{FF2B5EF4-FFF2-40B4-BE49-F238E27FC236}">
                <a16:creationId xmlns:a16="http://schemas.microsoft.com/office/drawing/2014/main" id="{F6C77F7C-9AB6-E0EC-C0FA-19473B629B8D}"/>
              </a:ext>
            </a:extLst>
          </p:cNvPr>
          <p:cNvPicPr>
            <a:picLocks noChangeAspect="1"/>
          </p:cNvPicPr>
          <p:nvPr/>
        </p:nvPicPr>
        <p:blipFill>
          <a:blip r:embed="rId7"/>
          <a:stretch>
            <a:fillRect/>
          </a:stretch>
        </p:blipFill>
        <p:spPr>
          <a:xfrm>
            <a:off x="4177120" y="1402659"/>
            <a:ext cx="1657369" cy="2282279"/>
          </a:xfrm>
          <a:prstGeom prst="rect">
            <a:avLst/>
          </a:prstGeom>
        </p:spPr>
      </p:pic>
      <p:pic>
        <p:nvPicPr>
          <p:cNvPr id="12" name="Picture 4" descr="HP-12C Online Calculator - Convertpedia">
            <a:extLst>
              <a:ext uri="{FF2B5EF4-FFF2-40B4-BE49-F238E27FC236}">
                <a16:creationId xmlns:a16="http://schemas.microsoft.com/office/drawing/2014/main" id="{2383AF84-6C70-5224-9142-B78ED9266D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4452" y="2314794"/>
            <a:ext cx="1907460" cy="1188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85CE9E2-F65D-2588-2ACA-71088446C977}"/>
              </a:ext>
            </a:extLst>
          </p:cNvPr>
          <p:cNvPicPr>
            <a:picLocks noChangeAspect="1"/>
          </p:cNvPicPr>
          <p:nvPr/>
        </p:nvPicPr>
        <p:blipFill>
          <a:blip r:embed="rId9"/>
          <a:stretch>
            <a:fillRect/>
          </a:stretch>
        </p:blipFill>
        <p:spPr>
          <a:xfrm>
            <a:off x="10154168" y="171438"/>
            <a:ext cx="1934326" cy="1188804"/>
          </a:xfrm>
          <a:prstGeom prst="rect">
            <a:avLst/>
          </a:prstGeom>
        </p:spPr>
      </p:pic>
    </p:spTree>
    <p:extLst>
      <p:ext uri="{BB962C8B-B14F-4D97-AF65-F5344CB8AC3E}">
        <p14:creationId xmlns:p14="http://schemas.microsoft.com/office/powerpoint/2010/main" val="348817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CFC2868-7D4E-45B1-BAAF-A2E66D109CA7}"/>
                  </a:ext>
                </a:extLst>
              </p14:cNvPr>
              <p14:cNvContentPartPr/>
              <p14:nvPr/>
            </p14:nvContentPartPr>
            <p14:xfrm>
              <a:off x="1955880" y="3556080"/>
              <a:ext cx="360" cy="360"/>
            </p14:xfrm>
          </p:contentPart>
        </mc:Choice>
        <mc:Fallback xmlns="">
          <p:pic>
            <p:nvPicPr>
              <p:cNvPr id="5" name="Ink 4">
                <a:extLst>
                  <a:ext uri="{FF2B5EF4-FFF2-40B4-BE49-F238E27FC236}">
                    <a16:creationId xmlns:a16="http://schemas.microsoft.com/office/drawing/2014/main" id="{9CFC2868-7D4E-45B1-BAAF-A2E66D109CA7}"/>
                  </a:ext>
                </a:extLst>
              </p:cNvPr>
              <p:cNvPicPr/>
              <p:nvPr/>
            </p:nvPicPr>
            <p:blipFill>
              <a:blip r:embed="rId4"/>
              <a:stretch>
                <a:fillRect/>
              </a:stretch>
            </p:blipFill>
            <p:spPr>
              <a:xfrm>
                <a:off x="1946520" y="3546720"/>
                <a:ext cx="19080" cy="19080"/>
              </a:xfrm>
              <a:prstGeom prst="rect">
                <a:avLst/>
              </a:prstGeom>
            </p:spPr>
          </p:pic>
        </mc:Fallback>
      </mc:AlternateContent>
      <p:sp>
        <p:nvSpPr>
          <p:cNvPr id="33" name="Circle: Hollow 32">
            <a:extLst>
              <a:ext uri="{FF2B5EF4-FFF2-40B4-BE49-F238E27FC236}">
                <a16:creationId xmlns:a16="http://schemas.microsoft.com/office/drawing/2014/main" id="{0BD640B6-ED59-4B87-A9EA-1B4574754D77}"/>
              </a:ext>
            </a:extLst>
          </p:cNvPr>
          <p:cNvSpPr/>
          <p:nvPr/>
        </p:nvSpPr>
        <p:spPr>
          <a:xfrm>
            <a:off x="2992800" y="643268"/>
            <a:ext cx="5943599" cy="5571461"/>
          </a:xfrm>
          <a:prstGeom prst="donut">
            <a:avLst>
              <a:gd name="adj" fmla="val 1260"/>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300" b="1">
              <a:solidFill>
                <a:schemeClr val="tx1"/>
              </a:solidFill>
              <a:latin typeface="Minion pro"/>
            </a:endParaRPr>
          </a:p>
        </p:txBody>
      </p:sp>
      <p:sp>
        <p:nvSpPr>
          <p:cNvPr id="34" name="Rectangle: Rounded Corners 33">
            <a:extLst>
              <a:ext uri="{FF2B5EF4-FFF2-40B4-BE49-F238E27FC236}">
                <a16:creationId xmlns:a16="http://schemas.microsoft.com/office/drawing/2014/main" id="{CB860982-49E4-4C1E-9F14-090847FC7F5E}"/>
              </a:ext>
            </a:extLst>
          </p:cNvPr>
          <p:cNvSpPr/>
          <p:nvPr/>
        </p:nvSpPr>
        <p:spPr>
          <a:xfrm>
            <a:off x="1356939" y="853131"/>
            <a:ext cx="2457711" cy="1405655"/>
          </a:xfrm>
          <a:prstGeom prst="roundRect">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2300" b="1" dirty="0">
                <a:solidFill>
                  <a:schemeClr val="tx1"/>
                </a:solidFill>
                <a:latin typeface="Minion pro"/>
              </a:rPr>
              <a:t>Media- / miljø-organisasjoner</a:t>
            </a:r>
          </a:p>
          <a:p>
            <a:pPr algn="ctr"/>
            <a:r>
              <a:rPr lang="nb-NO" dirty="0">
                <a:solidFill>
                  <a:schemeClr val="tx1"/>
                </a:solidFill>
                <a:latin typeface="Minion pro"/>
              </a:rPr>
              <a:t>Gir: omtale</a:t>
            </a:r>
          </a:p>
          <a:p>
            <a:pPr algn="ctr"/>
            <a:r>
              <a:rPr lang="nb-NO" dirty="0">
                <a:solidFill>
                  <a:schemeClr val="tx1"/>
                </a:solidFill>
                <a:latin typeface="Minion pro"/>
              </a:rPr>
              <a:t>Får: informasjon</a:t>
            </a:r>
            <a:endParaRPr lang="en-US" dirty="0">
              <a:solidFill>
                <a:schemeClr val="tx1"/>
              </a:solidFill>
              <a:latin typeface="Minion pro"/>
            </a:endParaRPr>
          </a:p>
        </p:txBody>
      </p:sp>
      <p:sp>
        <p:nvSpPr>
          <p:cNvPr id="38" name="Rectangle: Rounded Corners 37">
            <a:extLst>
              <a:ext uri="{FF2B5EF4-FFF2-40B4-BE49-F238E27FC236}">
                <a16:creationId xmlns:a16="http://schemas.microsoft.com/office/drawing/2014/main" id="{2082FA87-4CD4-4D99-AD67-FB63CE07F82F}"/>
              </a:ext>
            </a:extLst>
          </p:cNvPr>
          <p:cNvSpPr/>
          <p:nvPr/>
        </p:nvSpPr>
        <p:spPr>
          <a:xfrm>
            <a:off x="4428007" y="200397"/>
            <a:ext cx="3073184" cy="1245452"/>
          </a:xfrm>
          <a:prstGeom prst="roundRect">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2300" b="1" dirty="0">
                <a:solidFill>
                  <a:schemeClr val="tx1"/>
                </a:solidFill>
                <a:latin typeface="Minion pro"/>
              </a:rPr>
              <a:t>Eiere</a:t>
            </a:r>
          </a:p>
          <a:p>
            <a:pPr algn="ctr"/>
            <a:r>
              <a:rPr lang="nb-NO" dirty="0">
                <a:solidFill>
                  <a:schemeClr val="tx1"/>
                </a:solidFill>
                <a:latin typeface="Minion pro"/>
              </a:rPr>
              <a:t>Gir: kapital</a:t>
            </a:r>
          </a:p>
          <a:p>
            <a:pPr algn="ctr"/>
            <a:r>
              <a:rPr lang="nb-NO" dirty="0">
                <a:solidFill>
                  <a:schemeClr val="tx1"/>
                </a:solidFill>
                <a:latin typeface="Minion pro"/>
              </a:rPr>
              <a:t>Får: utbytte og verdistigning</a:t>
            </a:r>
            <a:endParaRPr lang="en-US" dirty="0">
              <a:solidFill>
                <a:schemeClr val="tx1"/>
              </a:solidFill>
              <a:latin typeface="Minion pro"/>
            </a:endParaRPr>
          </a:p>
        </p:txBody>
      </p:sp>
      <p:sp>
        <p:nvSpPr>
          <p:cNvPr id="39" name="Rectangle: Rounded Corners 38">
            <a:extLst>
              <a:ext uri="{FF2B5EF4-FFF2-40B4-BE49-F238E27FC236}">
                <a16:creationId xmlns:a16="http://schemas.microsoft.com/office/drawing/2014/main" id="{AF76A194-B958-4B2B-B76B-AB0BA44F6031}"/>
              </a:ext>
            </a:extLst>
          </p:cNvPr>
          <p:cNvSpPr/>
          <p:nvPr/>
        </p:nvSpPr>
        <p:spPr>
          <a:xfrm>
            <a:off x="8219199" y="998921"/>
            <a:ext cx="2030820" cy="1114077"/>
          </a:xfrm>
          <a:prstGeom prst="roundRect">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2300" b="1" dirty="0">
                <a:solidFill>
                  <a:schemeClr val="tx1"/>
                </a:solidFill>
                <a:latin typeface="Minion pro"/>
              </a:rPr>
              <a:t>Ledelse</a:t>
            </a:r>
          </a:p>
          <a:p>
            <a:pPr algn="ctr"/>
            <a:r>
              <a:rPr lang="nb-NO" dirty="0">
                <a:solidFill>
                  <a:schemeClr val="tx1"/>
                </a:solidFill>
                <a:latin typeface="Minion pro"/>
              </a:rPr>
              <a:t>Gir: arbeid</a:t>
            </a:r>
          </a:p>
          <a:p>
            <a:pPr algn="ctr"/>
            <a:r>
              <a:rPr lang="nb-NO" dirty="0">
                <a:solidFill>
                  <a:schemeClr val="tx1"/>
                </a:solidFill>
                <a:latin typeface="Minion pro"/>
              </a:rPr>
              <a:t>Får: lønn, prestisje</a:t>
            </a:r>
            <a:endParaRPr lang="en-US" dirty="0">
              <a:solidFill>
                <a:schemeClr val="tx1"/>
              </a:solidFill>
              <a:latin typeface="Minion pro"/>
            </a:endParaRPr>
          </a:p>
        </p:txBody>
      </p:sp>
      <p:sp>
        <p:nvSpPr>
          <p:cNvPr id="40" name="Rectangle: Rounded Corners 39">
            <a:extLst>
              <a:ext uri="{FF2B5EF4-FFF2-40B4-BE49-F238E27FC236}">
                <a16:creationId xmlns:a16="http://schemas.microsoft.com/office/drawing/2014/main" id="{2A889846-766B-4760-8C74-BE0EF14D8274}"/>
              </a:ext>
            </a:extLst>
          </p:cNvPr>
          <p:cNvSpPr/>
          <p:nvPr/>
        </p:nvSpPr>
        <p:spPr>
          <a:xfrm>
            <a:off x="8580227" y="2737524"/>
            <a:ext cx="2137530" cy="1114077"/>
          </a:xfrm>
          <a:prstGeom prst="roundRect">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sz="2300" b="1" dirty="0">
              <a:solidFill>
                <a:schemeClr val="tx1"/>
              </a:solidFill>
              <a:latin typeface="Minion pro"/>
            </a:endParaRPr>
          </a:p>
          <a:p>
            <a:pPr algn="ctr"/>
            <a:r>
              <a:rPr lang="nb-NO" sz="2300" b="1" dirty="0">
                <a:solidFill>
                  <a:schemeClr val="tx1"/>
                </a:solidFill>
                <a:latin typeface="Minion pro"/>
              </a:rPr>
              <a:t>Ansatte</a:t>
            </a:r>
          </a:p>
          <a:p>
            <a:pPr algn="ctr"/>
            <a:r>
              <a:rPr lang="nb-NO" dirty="0">
                <a:solidFill>
                  <a:schemeClr val="tx1"/>
                </a:solidFill>
                <a:latin typeface="Minion pro"/>
              </a:rPr>
              <a:t>Gir: arbeid</a:t>
            </a:r>
          </a:p>
          <a:p>
            <a:pPr algn="ctr"/>
            <a:r>
              <a:rPr lang="nb-NO" dirty="0">
                <a:solidFill>
                  <a:schemeClr val="tx1"/>
                </a:solidFill>
                <a:latin typeface="Minion pro"/>
              </a:rPr>
              <a:t>Får: lønn, trygghet</a:t>
            </a:r>
          </a:p>
          <a:p>
            <a:pPr algn="ctr"/>
            <a:r>
              <a:rPr lang="nb-NO" sz="2300" b="1" dirty="0">
                <a:solidFill>
                  <a:schemeClr val="tx1"/>
                </a:solidFill>
                <a:latin typeface="Minion pro"/>
              </a:rPr>
              <a:t>        </a:t>
            </a:r>
            <a:endParaRPr lang="en-US" sz="2300" b="1" dirty="0">
              <a:solidFill>
                <a:schemeClr val="tx1"/>
              </a:solidFill>
              <a:latin typeface="Minion pro"/>
            </a:endParaRPr>
          </a:p>
        </p:txBody>
      </p:sp>
      <p:sp>
        <p:nvSpPr>
          <p:cNvPr id="41" name="Rectangle: Rounded Corners 40">
            <a:extLst>
              <a:ext uri="{FF2B5EF4-FFF2-40B4-BE49-F238E27FC236}">
                <a16:creationId xmlns:a16="http://schemas.microsoft.com/office/drawing/2014/main" id="{D5F0C574-3076-43C3-9EE9-AD48D60DCBCE}"/>
              </a:ext>
            </a:extLst>
          </p:cNvPr>
          <p:cNvSpPr/>
          <p:nvPr/>
        </p:nvSpPr>
        <p:spPr>
          <a:xfrm>
            <a:off x="8091883" y="4476127"/>
            <a:ext cx="2625874" cy="1114077"/>
          </a:xfrm>
          <a:prstGeom prst="roundRect">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2300" b="1" dirty="0">
                <a:solidFill>
                  <a:schemeClr val="tx1"/>
                </a:solidFill>
                <a:latin typeface="Minion pro"/>
              </a:rPr>
              <a:t>Stat/kommune</a:t>
            </a:r>
          </a:p>
          <a:p>
            <a:pPr algn="ctr"/>
            <a:r>
              <a:rPr lang="nb-NO" dirty="0">
                <a:solidFill>
                  <a:schemeClr val="tx1"/>
                </a:solidFill>
                <a:latin typeface="Minion pro"/>
              </a:rPr>
              <a:t>Gir: infrastruktur</a:t>
            </a:r>
          </a:p>
          <a:p>
            <a:pPr algn="ctr"/>
            <a:r>
              <a:rPr lang="nb-NO" dirty="0">
                <a:solidFill>
                  <a:schemeClr val="tx1"/>
                </a:solidFill>
                <a:latin typeface="Minion pro"/>
              </a:rPr>
              <a:t>Får: skatter og avgifter</a:t>
            </a:r>
            <a:endParaRPr lang="en-US" dirty="0">
              <a:solidFill>
                <a:schemeClr val="tx1"/>
              </a:solidFill>
              <a:latin typeface="Minion pro"/>
            </a:endParaRPr>
          </a:p>
        </p:txBody>
      </p:sp>
      <p:sp>
        <p:nvSpPr>
          <p:cNvPr id="42" name="Rectangle: Rounded Corners 41">
            <a:extLst>
              <a:ext uri="{FF2B5EF4-FFF2-40B4-BE49-F238E27FC236}">
                <a16:creationId xmlns:a16="http://schemas.microsoft.com/office/drawing/2014/main" id="{6F93443B-0242-41D4-82F4-656B43287308}"/>
              </a:ext>
            </a:extLst>
          </p:cNvPr>
          <p:cNvSpPr/>
          <p:nvPr/>
        </p:nvSpPr>
        <p:spPr>
          <a:xfrm>
            <a:off x="5051944" y="5436479"/>
            <a:ext cx="1836000" cy="1221121"/>
          </a:xfrm>
          <a:prstGeom prst="roundRect">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2300" b="1" dirty="0">
                <a:solidFill>
                  <a:schemeClr val="tx1"/>
                </a:solidFill>
                <a:latin typeface="Minion pro"/>
              </a:rPr>
              <a:t>Långivere</a:t>
            </a:r>
          </a:p>
          <a:p>
            <a:pPr algn="ctr"/>
            <a:r>
              <a:rPr lang="nb-NO" dirty="0">
                <a:solidFill>
                  <a:schemeClr val="tx1"/>
                </a:solidFill>
                <a:latin typeface="Minion pro"/>
              </a:rPr>
              <a:t>Gir: lån</a:t>
            </a:r>
          </a:p>
          <a:p>
            <a:pPr algn="ctr"/>
            <a:r>
              <a:rPr lang="nb-NO" dirty="0">
                <a:solidFill>
                  <a:schemeClr val="tx1"/>
                </a:solidFill>
                <a:latin typeface="Minion pro"/>
              </a:rPr>
              <a:t>Får: renter</a:t>
            </a:r>
            <a:endParaRPr lang="en-US" dirty="0">
              <a:solidFill>
                <a:schemeClr val="tx1"/>
              </a:solidFill>
              <a:latin typeface="Minion pro"/>
            </a:endParaRPr>
          </a:p>
        </p:txBody>
      </p:sp>
      <p:sp>
        <p:nvSpPr>
          <p:cNvPr id="43" name="Rectangle: Rounded Corners 42">
            <a:extLst>
              <a:ext uri="{FF2B5EF4-FFF2-40B4-BE49-F238E27FC236}">
                <a16:creationId xmlns:a16="http://schemas.microsoft.com/office/drawing/2014/main" id="{E96FA9F4-DF71-4300-9647-AB12F8502556}"/>
              </a:ext>
            </a:extLst>
          </p:cNvPr>
          <p:cNvSpPr/>
          <p:nvPr/>
        </p:nvSpPr>
        <p:spPr>
          <a:xfrm>
            <a:off x="2232837" y="4679771"/>
            <a:ext cx="2297107" cy="1114076"/>
          </a:xfrm>
          <a:prstGeom prst="roundRect">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2300" b="1" dirty="0">
                <a:solidFill>
                  <a:schemeClr val="tx1"/>
                </a:solidFill>
                <a:latin typeface="Minion pro"/>
              </a:rPr>
              <a:t>Leverandører</a:t>
            </a:r>
          </a:p>
          <a:p>
            <a:pPr algn="ctr"/>
            <a:r>
              <a:rPr lang="nb-NO" dirty="0">
                <a:solidFill>
                  <a:schemeClr val="tx1"/>
                </a:solidFill>
                <a:latin typeface="Minion pro"/>
              </a:rPr>
              <a:t>Gir: varer/tjenester</a:t>
            </a:r>
          </a:p>
          <a:p>
            <a:pPr algn="ctr"/>
            <a:r>
              <a:rPr lang="nb-NO" dirty="0">
                <a:solidFill>
                  <a:schemeClr val="tx1"/>
                </a:solidFill>
                <a:latin typeface="Minion pro"/>
              </a:rPr>
              <a:t>Får: penger</a:t>
            </a:r>
            <a:endParaRPr lang="en-US" sz="2300" dirty="0">
              <a:solidFill>
                <a:schemeClr val="tx1"/>
              </a:solidFill>
              <a:latin typeface="Minion pro"/>
            </a:endParaRPr>
          </a:p>
        </p:txBody>
      </p:sp>
      <p:sp>
        <p:nvSpPr>
          <p:cNvPr id="44" name="Rectangle: Rounded Corners 43">
            <a:extLst>
              <a:ext uri="{FF2B5EF4-FFF2-40B4-BE49-F238E27FC236}">
                <a16:creationId xmlns:a16="http://schemas.microsoft.com/office/drawing/2014/main" id="{6D18B954-44F6-4017-A460-696AA4C069F4}"/>
              </a:ext>
            </a:extLst>
          </p:cNvPr>
          <p:cNvSpPr/>
          <p:nvPr/>
        </p:nvSpPr>
        <p:spPr>
          <a:xfrm>
            <a:off x="1335698" y="3060747"/>
            <a:ext cx="2297106" cy="1114075"/>
          </a:xfrm>
          <a:prstGeom prst="roundRect">
            <a:avLst/>
          </a:prstGeom>
          <a:solidFill>
            <a:srgbClr val="9BC1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2300" b="1" dirty="0">
                <a:solidFill>
                  <a:schemeClr val="tx1"/>
                </a:solidFill>
                <a:latin typeface="Minion pro"/>
              </a:rPr>
              <a:t>Kunder</a:t>
            </a:r>
          </a:p>
          <a:p>
            <a:pPr algn="ctr"/>
            <a:r>
              <a:rPr lang="nb-NO" dirty="0">
                <a:solidFill>
                  <a:schemeClr val="tx1"/>
                </a:solidFill>
                <a:latin typeface="Minion pro"/>
              </a:rPr>
              <a:t>Gir: penger</a:t>
            </a:r>
          </a:p>
          <a:p>
            <a:pPr algn="ctr"/>
            <a:r>
              <a:rPr lang="nb-NO" dirty="0">
                <a:solidFill>
                  <a:schemeClr val="tx1"/>
                </a:solidFill>
                <a:latin typeface="Minion pro"/>
              </a:rPr>
              <a:t>Får: varer/tjenester</a:t>
            </a:r>
            <a:endParaRPr lang="en-US" dirty="0">
              <a:solidFill>
                <a:schemeClr val="tx1"/>
              </a:solidFill>
              <a:latin typeface="Minion pro"/>
            </a:endParaRPr>
          </a:p>
        </p:txBody>
      </p:sp>
      <p:sp>
        <p:nvSpPr>
          <p:cNvPr id="6" name="Oval 5">
            <a:extLst>
              <a:ext uri="{FF2B5EF4-FFF2-40B4-BE49-F238E27FC236}">
                <a16:creationId xmlns:a16="http://schemas.microsoft.com/office/drawing/2014/main" id="{F1FEC687-B088-8DC6-7A58-8ADA304A41B2}"/>
              </a:ext>
            </a:extLst>
          </p:cNvPr>
          <p:cNvSpPr/>
          <p:nvPr/>
        </p:nvSpPr>
        <p:spPr>
          <a:xfrm>
            <a:off x="4529944" y="1988999"/>
            <a:ext cx="2880000" cy="2880000"/>
          </a:xfrm>
          <a:prstGeom prst="ellipse">
            <a:avLst/>
          </a:prstGeom>
          <a:solidFill>
            <a:srgbClr val="5B93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200" b="1" dirty="0">
                <a:solidFill>
                  <a:schemeClr val="tx1"/>
                </a:solidFill>
                <a:latin typeface="Minion pro"/>
              </a:rPr>
              <a:t>“STAKE-HOLDERS”</a:t>
            </a:r>
          </a:p>
        </p:txBody>
      </p:sp>
    </p:spTree>
    <p:extLst>
      <p:ext uri="{BB962C8B-B14F-4D97-AF65-F5344CB8AC3E}">
        <p14:creationId xmlns:p14="http://schemas.microsoft.com/office/powerpoint/2010/main" val="32903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ppt_x"/>
                                          </p:val>
                                        </p:tav>
                                        <p:tav tm="100000">
                                          <p:val>
                                            <p:strVal val="#ppt_x"/>
                                          </p:val>
                                        </p:tav>
                                      </p:tavLst>
                                    </p:anim>
                                    <p:anim calcmode="lin" valueType="num">
                                      <p:cBhvr additive="base">
                                        <p:cTn id="2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ppt_x"/>
                                          </p:val>
                                        </p:tav>
                                        <p:tav tm="100000">
                                          <p:val>
                                            <p:strVal val="#ppt_x"/>
                                          </p:val>
                                        </p:tav>
                                      </p:tavLst>
                                    </p:anim>
                                    <p:anim calcmode="lin" valueType="num">
                                      <p:cBhvr additive="base">
                                        <p:cTn id="4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500" fill="hold"/>
                                        <p:tgtEl>
                                          <p:spTgt spid="44"/>
                                        </p:tgtEl>
                                        <p:attrNameLst>
                                          <p:attrName>ppt_x</p:attrName>
                                        </p:attrNameLst>
                                      </p:cBhvr>
                                      <p:tavLst>
                                        <p:tav tm="0">
                                          <p:val>
                                            <p:strVal val="#ppt_x"/>
                                          </p:val>
                                        </p:tav>
                                        <p:tav tm="100000">
                                          <p:val>
                                            <p:strVal val="#ppt_x"/>
                                          </p:val>
                                        </p:tav>
                                      </p:tavLst>
                                    </p:anim>
                                    <p:anim calcmode="lin" valueType="num">
                                      <p:cBhvr additive="base">
                                        <p:cTn id="4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additive="base">
                                        <p:cTn id="54" dur="500" fill="hold"/>
                                        <p:tgtEl>
                                          <p:spTgt spid="34"/>
                                        </p:tgtEl>
                                        <p:attrNameLst>
                                          <p:attrName>ppt_x</p:attrName>
                                        </p:attrNameLst>
                                      </p:cBhvr>
                                      <p:tavLst>
                                        <p:tav tm="0">
                                          <p:val>
                                            <p:strVal val="#ppt_x"/>
                                          </p:val>
                                        </p:tav>
                                        <p:tav tm="100000">
                                          <p:val>
                                            <p:strVal val="#ppt_x"/>
                                          </p:val>
                                        </p:tav>
                                      </p:tavLst>
                                    </p:anim>
                                    <p:anim calcmode="lin" valueType="num">
                                      <p:cBhvr additive="base">
                                        <p:cTn id="5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8" grpId="0" animBg="1"/>
      <p:bldP spid="39"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2B74A-9FB3-ED95-583E-A6829E6667F1}"/>
              </a:ext>
            </a:extLst>
          </p:cNvPr>
          <p:cNvPicPr>
            <a:picLocks noChangeAspect="1"/>
          </p:cNvPicPr>
          <p:nvPr/>
        </p:nvPicPr>
        <p:blipFill>
          <a:blip r:embed="rId2"/>
          <a:stretch>
            <a:fillRect/>
          </a:stretch>
        </p:blipFill>
        <p:spPr>
          <a:xfrm>
            <a:off x="3696804" y="406607"/>
            <a:ext cx="6526952" cy="1946979"/>
          </a:xfrm>
          <a:prstGeom prst="rect">
            <a:avLst/>
          </a:prstGeom>
        </p:spPr>
      </p:pic>
      <p:pic>
        <p:nvPicPr>
          <p:cNvPr id="6" name="Picture 5">
            <a:extLst>
              <a:ext uri="{FF2B5EF4-FFF2-40B4-BE49-F238E27FC236}">
                <a16:creationId xmlns:a16="http://schemas.microsoft.com/office/drawing/2014/main" id="{6297D1FF-94E1-7975-E2E9-C579F692DC99}"/>
              </a:ext>
            </a:extLst>
          </p:cNvPr>
          <p:cNvPicPr>
            <a:picLocks noChangeAspect="1"/>
          </p:cNvPicPr>
          <p:nvPr/>
        </p:nvPicPr>
        <p:blipFill>
          <a:blip r:embed="rId3"/>
          <a:stretch>
            <a:fillRect/>
          </a:stretch>
        </p:blipFill>
        <p:spPr>
          <a:xfrm>
            <a:off x="1017842" y="406607"/>
            <a:ext cx="2430208" cy="1846359"/>
          </a:xfrm>
          <a:prstGeom prst="rect">
            <a:avLst/>
          </a:prstGeom>
        </p:spPr>
      </p:pic>
      <p:sp>
        <p:nvSpPr>
          <p:cNvPr id="8" name="TextBox 7">
            <a:extLst>
              <a:ext uri="{FF2B5EF4-FFF2-40B4-BE49-F238E27FC236}">
                <a16:creationId xmlns:a16="http://schemas.microsoft.com/office/drawing/2014/main" id="{B0D5951F-E373-DCAE-7A20-9A380A2215D7}"/>
              </a:ext>
            </a:extLst>
          </p:cNvPr>
          <p:cNvSpPr txBox="1"/>
          <p:nvPr/>
        </p:nvSpPr>
        <p:spPr>
          <a:xfrm>
            <a:off x="940241" y="2412646"/>
            <a:ext cx="10819737" cy="1754326"/>
          </a:xfrm>
          <a:prstGeom prst="rect">
            <a:avLst/>
          </a:prstGeom>
          <a:noFill/>
        </p:spPr>
        <p:txBody>
          <a:bodyPr wrap="square">
            <a:spAutoFit/>
          </a:bodyPr>
          <a:lstStyle/>
          <a:p>
            <a:pPr algn="l"/>
            <a:r>
              <a:rPr lang="nb-NO" b="0" i="0">
                <a:solidFill>
                  <a:srgbClr val="232528"/>
                </a:solidFill>
                <a:effectLst/>
                <a:latin typeface="Times New Roman" panose="02020603050405020304" pitchFamily="18" charset="0"/>
                <a:cs typeface="Times New Roman" panose="02020603050405020304" pitchFamily="18" charset="0"/>
              </a:rPr>
              <a:t>Han har nemlig foretatt en relativt oppsiktsvekkende regneøvelse. Næss har trålt gjennom Bloomberg, som har regnskaper, kvartalstall og analytikerestimater til omtrent alle de 60.000 børsnoterte selskapene i verden, og hentet ut alle selskaper med overskudd før skatt.</a:t>
            </a:r>
          </a:p>
          <a:p>
            <a:pPr algn="l"/>
            <a:endParaRPr lang="nb-NO" b="0" i="0">
              <a:solidFill>
                <a:srgbClr val="232528"/>
              </a:solidFill>
              <a:effectLst/>
              <a:latin typeface="Times New Roman" panose="02020603050405020304" pitchFamily="18" charset="0"/>
              <a:cs typeface="Times New Roman" panose="02020603050405020304" pitchFamily="18" charset="0"/>
            </a:endParaRPr>
          </a:p>
          <a:p>
            <a:pPr algn="l"/>
            <a:r>
              <a:rPr lang="nb-NO" b="0" i="0">
                <a:solidFill>
                  <a:srgbClr val="232528"/>
                </a:solidFill>
                <a:effectLst/>
                <a:latin typeface="Times New Roman" panose="02020603050405020304" pitchFamily="18" charset="0"/>
                <a:cs typeface="Times New Roman" panose="02020603050405020304" pitchFamily="18" charset="0"/>
              </a:rPr>
              <a:t>Deretter har han sortert selskapene etter størrelse på estimert resultat før skatt, og funnet et Equinor helt oppe på pallen – med </a:t>
            </a:r>
            <a:r>
              <a:rPr lang="nb-NO" b="0" i="1" u="sng">
                <a:solidFill>
                  <a:srgbClr val="232528"/>
                </a:solidFill>
                <a:effectLst/>
                <a:latin typeface="Times New Roman" panose="02020603050405020304" pitchFamily="18" charset="0"/>
                <a:cs typeface="Times New Roman" panose="02020603050405020304" pitchFamily="18" charset="0"/>
              </a:rPr>
              <a:t>estimerte</a:t>
            </a:r>
            <a:r>
              <a:rPr lang="nb-NO" b="0" i="0">
                <a:solidFill>
                  <a:srgbClr val="232528"/>
                </a:solidFill>
                <a:effectLst/>
                <a:latin typeface="Times New Roman" panose="02020603050405020304" pitchFamily="18" charset="0"/>
                <a:cs typeface="Times New Roman" panose="02020603050405020304" pitchFamily="18" charset="0"/>
              </a:rPr>
              <a:t> inntekter på 837 milliarder kroner før skatt i 2022.</a:t>
            </a:r>
          </a:p>
        </p:txBody>
      </p:sp>
      <p:sp>
        <p:nvSpPr>
          <p:cNvPr id="12" name="TextBox 11">
            <a:extLst>
              <a:ext uri="{FF2B5EF4-FFF2-40B4-BE49-F238E27FC236}">
                <a16:creationId xmlns:a16="http://schemas.microsoft.com/office/drawing/2014/main" id="{3F51002F-BE26-515C-8692-17FF6613E7E5}"/>
              </a:ext>
            </a:extLst>
          </p:cNvPr>
          <p:cNvSpPr txBox="1"/>
          <p:nvPr/>
        </p:nvSpPr>
        <p:spPr>
          <a:xfrm>
            <a:off x="940241" y="4685882"/>
            <a:ext cx="7901609" cy="1200329"/>
          </a:xfrm>
          <a:prstGeom prst="rect">
            <a:avLst/>
          </a:prstGeom>
          <a:noFill/>
        </p:spPr>
        <p:txBody>
          <a:bodyPr wrap="square">
            <a:spAutoFit/>
          </a:bodyPr>
          <a:lstStyle/>
          <a:p>
            <a:pPr algn="l"/>
            <a:r>
              <a:rPr lang="nb-NO" sz="2400">
                <a:solidFill>
                  <a:srgbClr val="232528"/>
                </a:solidFill>
                <a:latin typeface="Times New Roman" panose="02020603050405020304" pitchFamily="18" charset="0"/>
                <a:cs typeface="Times New Roman" panose="02020603050405020304" pitchFamily="18" charset="0"/>
              </a:rPr>
              <a:t>Det estimerte resultatet før skatt i 2022 tilsvarer 237.000 kroner per husstand i Norge – basert på statens eierandel i Equinor på 67 prosent.</a:t>
            </a:r>
          </a:p>
        </p:txBody>
      </p:sp>
      <p:pic>
        <p:nvPicPr>
          <p:cNvPr id="2052" name="Picture 4" descr="Så meget bruger en husstand i vand - Arwos">
            <a:extLst>
              <a:ext uri="{FF2B5EF4-FFF2-40B4-BE49-F238E27FC236}">
                <a16:creationId xmlns:a16="http://schemas.microsoft.com/office/drawing/2014/main" id="{DBC7822F-F1E9-7775-4F14-D3EDC5B71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0022" y="4326652"/>
            <a:ext cx="2857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1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1"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wipe(up)">
                                      <p:cBhvr>
                                        <p:cTn id="2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D3D2C-4C5B-4696-00BA-C2B5579AB6F6}"/>
              </a:ext>
            </a:extLst>
          </p:cNvPr>
          <p:cNvPicPr>
            <a:picLocks noChangeAspect="1"/>
          </p:cNvPicPr>
          <p:nvPr/>
        </p:nvPicPr>
        <p:blipFill>
          <a:blip r:embed="rId2"/>
          <a:stretch>
            <a:fillRect/>
          </a:stretch>
        </p:blipFill>
        <p:spPr>
          <a:xfrm>
            <a:off x="535216" y="365937"/>
            <a:ext cx="8305800" cy="2362200"/>
          </a:xfrm>
          <a:prstGeom prst="rect">
            <a:avLst/>
          </a:prstGeom>
        </p:spPr>
      </p:pic>
      <p:pic>
        <p:nvPicPr>
          <p:cNvPr id="7" name="Picture 6">
            <a:extLst>
              <a:ext uri="{FF2B5EF4-FFF2-40B4-BE49-F238E27FC236}">
                <a16:creationId xmlns:a16="http://schemas.microsoft.com/office/drawing/2014/main" id="{5090D3F0-91A6-B5F9-7496-D4AA9B7CFE94}"/>
              </a:ext>
            </a:extLst>
          </p:cNvPr>
          <p:cNvPicPr>
            <a:picLocks noChangeAspect="1"/>
          </p:cNvPicPr>
          <p:nvPr/>
        </p:nvPicPr>
        <p:blipFill>
          <a:blip r:embed="rId3"/>
          <a:stretch>
            <a:fillRect/>
          </a:stretch>
        </p:blipFill>
        <p:spPr>
          <a:xfrm>
            <a:off x="620455" y="2841773"/>
            <a:ext cx="5124450" cy="323850"/>
          </a:xfrm>
          <a:prstGeom prst="rect">
            <a:avLst/>
          </a:prstGeom>
        </p:spPr>
      </p:pic>
      <p:pic>
        <p:nvPicPr>
          <p:cNvPr id="7170" name="Picture 2" descr="Rethinking Obesity: Wegovy">
            <a:extLst>
              <a:ext uri="{FF2B5EF4-FFF2-40B4-BE49-F238E27FC236}">
                <a16:creationId xmlns:a16="http://schemas.microsoft.com/office/drawing/2014/main" id="{2492377F-FED8-28B8-0DBC-665ED0C2B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236" y="3165623"/>
            <a:ext cx="3932359" cy="28565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Ozempic for weight loss: Everything you need to know • Illuminate Skin  Clinics">
            <a:extLst>
              <a:ext uri="{FF2B5EF4-FFF2-40B4-BE49-F238E27FC236}">
                <a16:creationId xmlns:a16="http://schemas.microsoft.com/office/drawing/2014/main" id="{4A28F905-9D23-B05B-4E68-7BEDFE34D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8216" y="3428999"/>
            <a:ext cx="3387436" cy="22594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1E192C-07F3-08B3-FE45-DC60CC2AAC2C}"/>
              </a:ext>
            </a:extLst>
          </p:cNvPr>
          <p:cNvSpPr txBox="1"/>
          <p:nvPr/>
        </p:nvSpPr>
        <p:spPr>
          <a:xfrm>
            <a:off x="7869952" y="3255060"/>
            <a:ext cx="4075812" cy="2677656"/>
          </a:xfrm>
          <a:prstGeom prst="rect">
            <a:avLst/>
          </a:prstGeom>
          <a:noFill/>
        </p:spPr>
        <p:txBody>
          <a:bodyPr wrap="square">
            <a:spAutoFit/>
          </a:bodyPr>
          <a:lstStyle/>
          <a:p>
            <a:r>
              <a:rPr lang="nb-NO" sz="2800" b="0" i="0" dirty="0">
                <a:solidFill>
                  <a:srgbClr val="232528"/>
                </a:solidFill>
                <a:effectLst/>
                <a:latin typeface="Angsana New" panose="02020603050405020304" pitchFamily="18" charset="-34"/>
                <a:cs typeface="Angsana New" panose="02020603050405020304" pitchFamily="18" charset="-34"/>
              </a:rPr>
              <a:t>Danmarks økonomi vokste ifølge offisielle tall med 1,7 prosent i første halvår, sammenlignet med samme periode året før. Holdes legemiddelindustrien utenfor, krympet dansk økonomi med 0,3 prosent.</a:t>
            </a:r>
            <a:endParaRPr lang="en-GB" sz="28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373609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3AEE5B-151A-4217-B194-559BBE7C45C6}"/>
              </a:ext>
            </a:extLst>
          </p:cNvPr>
          <p:cNvSpPr/>
          <p:nvPr/>
        </p:nvSpPr>
        <p:spPr>
          <a:xfrm>
            <a:off x="4871864" y="1628800"/>
            <a:ext cx="6552728" cy="3706720"/>
          </a:xfrm>
          <a:prstGeom prst="rect">
            <a:avLst/>
          </a:prstGeom>
        </p:spPr>
        <p:txBody>
          <a:bodyPr wrap="square">
            <a:spAutoFit/>
          </a:bodyPr>
          <a:lstStyle/>
          <a:p>
            <a:pPr>
              <a:lnSpc>
                <a:spcPct val="150000"/>
              </a:lnSpc>
              <a:spcAft>
                <a:spcPts val="800"/>
              </a:spcAft>
            </a:pPr>
            <a:r>
              <a:rPr lang="en-US" sz="3200" i="1">
                <a:latin typeface="Times New Roman" panose="02020603050405020304" pitchFamily="18" charset="0"/>
                <a:ea typeface="Calibri" panose="020F0502020204030204" pitchFamily="34" charset="0"/>
                <a:cs typeface="Arial" panose="020B0604020202020204" pitchFamily="34" charset="0"/>
              </a:rPr>
              <a:t>"The most important organization in the world is the company: the basis for prosperity of the West and the best hope for the future of the rest of the world." </a:t>
            </a:r>
            <a:endParaRPr lang="en-US" sz="280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8FFAAED-9901-43B3-BF73-F8E38CB5C146}"/>
              </a:ext>
            </a:extLst>
          </p:cNvPr>
          <p:cNvPicPr>
            <a:picLocks noChangeAspect="1"/>
          </p:cNvPicPr>
          <p:nvPr/>
        </p:nvPicPr>
        <p:blipFill>
          <a:blip r:embed="rId3"/>
          <a:stretch>
            <a:fillRect/>
          </a:stretch>
        </p:blipFill>
        <p:spPr>
          <a:xfrm>
            <a:off x="685650" y="151716"/>
            <a:ext cx="3682157" cy="5459476"/>
          </a:xfrm>
          <a:prstGeom prst="rect">
            <a:avLst/>
          </a:prstGeom>
        </p:spPr>
      </p:pic>
    </p:spTree>
    <p:extLst>
      <p:ext uri="{BB962C8B-B14F-4D97-AF65-F5344CB8AC3E}">
        <p14:creationId xmlns:p14="http://schemas.microsoft.com/office/powerpoint/2010/main" val="2275468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EA39AA9-AA87-4D41-A366-17ED8ED7ED88}"/>
              </a:ext>
            </a:extLst>
          </p:cNvPr>
          <p:cNvSpPr/>
          <p:nvPr/>
        </p:nvSpPr>
        <p:spPr>
          <a:xfrm>
            <a:off x="1249572" y="901658"/>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3FF4B2AF-19FE-40D4-970B-8FD9236225F9}"/>
              </a:ext>
            </a:extLst>
          </p:cNvPr>
          <p:cNvSpPr/>
          <p:nvPr/>
        </p:nvSpPr>
        <p:spPr>
          <a:xfrm>
            <a:off x="3890527" y="943245"/>
            <a:ext cx="1029600" cy="10296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a:extLst>
              <a:ext uri="{FF2B5EF4-FFF2-40B4-BE49-F238E27FC236}">
                <a16:creationId xmlns:a16="http://schemas.microsoft.com/office/drawing/2014/main" id="{2CD7C43C-311D-4F5C-988F-93909194566D}"/>
              </a:ext>
            </a:extLst>
          </p:cNvPr>
          <p:cNvPicPr>
            <a:picLocks noChangeAspect="1"/>
          </p:cNvPicPr>
          <p:nvPr/>
        </p:nvPicPr>
        <p:blipFill>
          <a:blip r:embed="rId2"/>
          <a:stretch>
            <a:fillRect/>
          </a:stretch>
        </p:blipFill>
        <p:spPr>
          <a:xfrm>
            <a:off x="4187743" y="184911"/>
            <a:ext cx="482732" cy="580445"/>
          </a:xfrm>
          <a:prstGeom prst="rect">
            <a:avLst/>
          </a:prstGeom>
        </p:spPr>
      </p:pic>
      <p:pic>
        <p:nvPicPr>
          <p:cNvPr id="7" name="Picture 6">
            <a:extLst>
              <a:ext uri="{FF2B5EF4-FFF2-40B4-BE49-F238E27FC236}">
                <a16:creationId xmlns:a16="http://schemas.microsoft.com/office/drawing/2014/main" id="{588C9982-4E6F-44AB-B44D-21E7D2F9A4B4}"/>
              </a:ext>
            </a:extLst>
          </p:cNvPr>
          <p:cNvPicPr>
            <a:picLocks noChangeAspect="1"/>
          </p:cNvPicPr>
          <p:nvPr/>
        </p:nvPicPr>
        <p:blipFill>
          <a:blip r:embed="rId3"/>
          <a:stretch>
            <a:fillRect/>
          </a:stretch>
        </p:blipFill>
        <p:spPr>
          <a:xfrm>
            <a:off x="7660417" y="431968"/>
            <a:ext cx="1018380" cy="377357"/>
          </a:xfrm>
          <a:prstGeom prst="rect">
            <a:avLst/>
          </a:prstGeom>
        </p:spPr>
      </p:pic>
      <p:pic>
        <p:nvPicPr>
          <p:cNvPr id="8" name="Picture 7">
            <a:extLst>
              <a:ext uri="{FF2B5EF4-FFF2-40B4-BE49-F238E27FC236}">
                <a16:creationId xmlns:a16="http://schemas.microsoft.com/office/drawing/2014/main" id="{0AEEC0F1-456E-4644-80E0-4F76B9A0E268}"/>
              </a:ext>
            </a:extLst>
          </p:cNvPr>
          <p:cNvPicPr>
            <a:picLocks noChangeAspect="1"/>
          </p:cNvPicPr>
          <p:nvPr/>
        </p:nvPicPr>
        <p:blipFill>
          <a:blip r:embed="rId4"/>
          <a:stretch>
            <a:fillRect/>
          </a:stretch>
        </p:blipFill>
        <p:spPr>
          <a:xfrm>
            <a:off x="6290783" y="485270"/>
            <a:ext cx="1028420" cy="267767"/>
          </a:xfrm>
          <a:prstGeom prst="rect">
            <a:avLst/>
          </a:prstGeom>
        </p:spPr>
      </p:pic>
      <p:pic>
        <p:nvPicPr>
          <p:cNvPr id="11" name="Picture 10">
            <a:extLst>
              <a:ext uri="{FF2B5EF4-FFF2-40B4-BE49-F238E27FC236}">
                <a16:creationId xmlns:a16="http://schemas.microsoft.com/office/drawing/2014/main" id="{BFD3616C-A801-4A00-8343-10F604E646E3}"/>
              </a:ext>
            </a:extLst>
          </p:cNvPr>
          <p:cNvPicPr>
            <a:picLocks noChangeAspect="1"/>
          </p:cNvPicPr>
          <p:nvPr/>
        </p:nvPicPr>
        <p:blipFill>
          <a:blip r:embed="rId5"/>
          <a:stretch>
            <a:fillRect/>
          </a:stretch>
        </p:blipFill>
        <p:spPr>
          <a:xfrm>
            <a:off x="5255680" y="231141"/>
            <a:ext cx="676358" cy="538646"/>
          </a:xfrm>
          <a:prstGeom prst="rect">
            <a:avLst/>
          </a:prstGeom>
        </p:spPr>
      </p:pic>
      <p:pic>
        <p:nvPicPr>
          <p:cNvPr id="12" name="Picture 11">
            <a:extLst>
              <a:ext uri="{FF2B5EF4-FFF2-40B4-BE49-F238E27FC236}">
                <a16:creationId xmlns:a16="http://schemas.microsoft.com/office/drawing/2014/main" id="{7B6CFD23-A7AE-4254-B49B-E4CC9CEBE938}"/>
              </a:ext>
            </a:extLst>
          </p:cNvPr>
          <p:cNvPicPr>
            <a:picLocks noChangeAspect="1"/>
          </p:cNvPicPr>
          <p:nvPr/>
        </p:nvPicPr>
        <p:blipFill>
          <a:blip r:embed="rId6"/>
          <a:stretch>
            <a:fillRect/>
          </a:stretch>
        </p:blipFill>
        <p:spPr>
          <a:xfrm>
            <a:off x="9032489" y="151506"/>
            <a:ext cx="814218" cy="663437"/>
          </a:xfrm>
          <a:prstGeom prst="rect">
            <a:avLst/>
          </a:prstGeom>
        </p:spPr>
      </p:pic>
      <p:pic>
        <p:nvPicPr>
          <p:cNvPr id="1026" name="Picture 2" descr="Norges Bank Investment Management - Tech Stack, Apps, Patents &amp; Trademarks">
            <a:extLst>
              <a:ext uri="{FF2B5EF4-FFF2-40B4-BE49-F238E27FC236}">
                <a16:creationId xmlns:a16="http://schemas.microsoft.com/office/drawing/2014/main" id="{74252E23-2658-4B28-A6F9-FE00AE0282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1566" y="0"/>
            <a:ext cx="1028420" cy="1028420"/>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6A79827C-48C6-4908-85AE-5DE86AC9CA0A}"/>
              </a:ext>
            </a:extLst>
          </p:cNvPr>
          <p:cNvSpPr/>
          <p:nvPr/>
        </p:nvSpPr>
        <p:spPr>
          <a:xfrm>
            <a:off x="5139137" y="994155"/>
            <a:ext cx="914400" cy="9324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Oval 19">
            <a:extLst>
              <a:ext uri="{FF2B5EF4-FFF2-40B4-BE49-F238E27FC236}">
                <a16:creationId xmlns:a16="http://schemas.microsoft.com/office/drawing/2014/main" id="{AEBF190D-6952-4D6B-AEA1-9DEE6564555C}"/>
              </a:ext>
            </a:extLst>
          </p:cNvPr>
          <p:cNvSpPr/>
          <p:nvPr/>
        </p:nvSpPr>
        <p:spPr>
          <a:xfrm>
            <a:off x="6385593" y="1051223"/>
            <a:ext cx="838800" cy="8388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a:extLst>
              <a:ext uri="{FF2B5EF4-FFF2-40B4-BE49-F238E27FC236}">
                <a16:creationId xmlns:a16="http://schemas.microsoft.com/office/drawing/2014/main" id="{48DC612E-0E7C-4B21-982F-BC417BCBD0C8}"/>
              </a:ext>
            </a:extLst>
          </p:cNvPr>
          <p:cNvSpPr/>
          <p:nvPr/>
        </p:nvSpPr>
        <p:spPr>
          <a:xfrm>
            <a:off x="7724711" y="1060206"/>
            <a:ext cx="788400" cy="7884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a:extLst>
              <a:ext uri="{FF2B5EF4-FFF2-40B4-BE49-F238E27FC236}">
                <a16:creationId xmlns:a16="http://schemas.microsoft.com/office/drawing/2014/main" id="{11ACB2DF-D8FD-43A9-BD73-728A96DC885C}"/>
              </a:ext>
            </a:extLst>
          </p:cNvPr>
          <p:cNvSpPr/>
          <p:nvPr/>
        </p:nvSpPr>
        <p:spPr>
          <a:xfrm>
            <a:off x="9344198" y="1345155"/>
            <a:ext cx="190800" cy="1908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Oval 22">
            <a:extLst>
              <a:ext uri="{FF2B5EF4-FFF2-40B4-BE49-F238E27FC236}">
                <a16:creationId xmlns:a16="http://schemas.microsoft.com/office/drawing/2014/main" id="{C2F33B57-D593-44C1-9551-47ADACFB80D8}"/>
              </a:ext>
            </a:extLst>
          </p:cNvPr>
          <p:cNvSpPr/>
          <p:nvPr/>
        </p:nvSpPr>
        <p:spPr>
          <a:xfrm>
            <a:off x="10220129" y="1084852"/>
            <a:ext cx="716400" cy="7164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 name="Straight Connector 13">
            <a:extLst>
              <a:ext uri="{FF2B5EF4-FFF2-40B4-BE49-F238E27FC236}">
                <a16:creationId xmlns:a16="http://schemas.microsoft.com/office/drawing/2014/main" id="{8EA28DF5-FF82-498D-A69F-09A314652292}"/>
              </a:ext>
            </a:extLst>
          </p:cNvPr>
          <p:cNvCxnSpPr/>
          <p:nvPr/>
        </p:nvCxnSpPr>
        <p:spPr>
          <a:xfrm>
            <a:off x="3637237" y="878943"/>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E47F0C-ECE1-407D-9883-C3AA58318E04}"/>
              </a:ext>
            </a:extLst>
          </p:cNvPr>
          <p:cNvCxnSpPr/>
          <p:nvPr/>
        </p:nvCxnSpPr>
        <p:spPr>
          <a:xfrm>
            <a:off x="3644380" y="2035711"/>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F846558-13B0-48DC-B04D-5082B4012322}"/>
              </a:ext>
            </a:extLst>
          </p:cNvPr>
          <p:cNvSpPr/>
          <p:nvPr/>
        </p:nvSpPr>
        <p:spPr>
          <a:xfrm>
            <a:off x="3985941" y="2209590"/>
            <a:ext cx="838800" cy="8388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CF255CA0-8451-4D18-A621-56384EA8DB5F}"/>
              </a:ext>
            </a:extLst>
          </p:cNvPr>
          <p:cNvSpPr/>
          <p:nvPr/>
        </p:nvSpPr>
        <p:spPr>
          <a:xfrm>
            <a:off x="5299804" y="2337948"/>
            <a:ext cx="568800" cy="5688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56552C6-5935-443F-A6C9-D1B05692F6D8}"/>
              </a:ext>
            </a:extLst>
          </p:cNvPr>
          <p:cNvSpPr/>
          <p:nvPr/>
        </p:nvSpPr>
        <p:spPr>
          <a:xfrm>
            <a:off x="6453993" y="2283181"/>
            <a:ext cx="702000" cy="7020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F23A824-6383-46E6-A7F8-A00A90931F22}"/>
              </a:ext>
            </a:extLst>
          </p:cNvPr>
          <p:cNvSpPr/>
          <p:nvPr/>
        </p:nvSpPr>
        <p:spPr>
          <a:xfrm>
            <a:off x="7660417" y="2134135"/>
            <a:ext cx="950400" cy="9504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16B341DA-84C9-40CD-B248-C423E967E1C7}"/>
              </a:ext>
            </a:extLst>
          </p:cNvPr>
          <p:cNvSpPr/>
          <p:nvPr/>
        </p:nvSpPr>
        <p:spPr>
          <a:xfrm>
            <a:off x="9224244" y="2449511"/>
            <a:ext cx="417600" cy="4176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506A1B29-1AC8-4919-8B7C-61A4375BCEF3}"/>
              </a:ext>
            </a:extLst>
          </p:cNvPr>
          <p:cNvCxnSpPr/>
          <p:nvPr/>
        </p:nvCxnSpPr>
        <p:spPr>
          <a:xfrm>
            <a:off x="3655696" y="3180244"/>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91D2C84-9167-4D3D-A60F-7159D7624974}"/>
              </a:ext>
            </a:extLst>
          </p:cNvPr>
          <p:cNvSpPr/>
          <p:nvPr/>
        </p:nvSpPr>
        <p:spPr>
          <a:xfrm>
            <a:off x="3950352" y="3296631"/>
            <a:ext cx="918000" cy="9180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Oval 43">
            <a:extLst>
              <a:ext uri="{FF2B5EF4-FFF2-40B4-BE49-F238E27FC236}">
                <a16:creationId xmlns:a16="http://schemas.microsoft.com/office/drawing/2014/main" id="{D8F4ED6A-EFD6-4997-A685-8C0338A5D52F}"/>
              </a:ext>
            </a:extLst>
          </p:cNvPr>
          <p:cNvSpPr/>
          <p:nvPr/>
        </p:nvSpPr>
        <p:spPr>
          <a:xfrm>
            <a:off x="5248723" y="3412707"/>
            <a:ext cx="734400" cy="7344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Oval 44">
            <a:extLst>
              <a:ext uri="{FF2B5EF4-FFF2-40B4-BE49-F238E27FC236}">
                <a16:creationId xmlns:a16="http://schemas.microsoft.com/office/drawing/2014/main" id="{EE7F100E-323F-4D54-B355-DA33CB184994}"/>
              </a:ext>
            </a:extLst>
          </p:cNvPr>
          <p:cNvSpPr/>
          <p:nvPr/>
        </p:nvSpPr>
        <p:spPr>
          <a:xfrm>
            <a:off x="6443360" y="3394049"/>
            <a:ext cx="774000" cy="7740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Oval 45">
            <a:extLst>
              <a:ext uri="{FF2B5EF4-FFF2-40B4-BE49-F238E27FC236}">
                <a16:creationId xmlns:a16="http://schemas.microsoft.com/office/drawing/2014/main" id="{1F042D2A-4618-4FCA-8C44-3AC4193DA897}"/>
              </a:ext>
            </a:extLst>
          </p:cNvPr>
          <p:cNvSpPr/>
          <p:nvPr/>
        </p:nvSpPr>
        <p:spPr>
          <a:xfrm>
            <a:off x="7916017" y="3569654"/>
            <a:ext cx="439200" cy="439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Oval 46">
            <a:extLst>
              <a:ext uri="{FF2B5EF4-FFF2-40B4-BE49-F238E27FC236}">
                <a16:creationId xmlns:a16="http://schemas.microsoft.com/office/drawing/2014/main" id="{41BC9C61-8387-4ED7-943C-F8A540D10C02}"/>
              </a:ext>
            </a:extLst>
          </p:cNvPr>
          <p:cNvSpPr/>
          <p:nvPr/>
        </p:nvSpPr>
        <p:spPr>
          <a:xfrm>
            <a:off x="9179244" y="3548232"/>
            <a:ext cx="507600" cy="5076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8" name="Straight Connector 47">
            <a:extLst>
              <a:ext uri="{FF2B5EF4-FFF2-40B4-BE49-F238E27FC236}">
                <a16:creationId xmlns:a16="http://schemas.microsoft.com/office/drawing/2014/main" id="{4D3A4B07-1AB8-4541-A31D-E71441324B32}"/>
              </a:ext>
            </a:extLst>
          </p:cNvPr>
          <p:cNvCxnSpPr/>
          <p:nvPr/>
        </p:nvCxnSpPr>
        <p:spPr>
          <a:xfrm>
            <a:off x="3673738" y="4343581"/>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2391FDE-7142-4ECB-A934-B6D5A69AB030}"/>
              </a:ext>
            </a:extLst>
          </p:cNvPr>
          <p:cNvSpPr/>
          <p:nvPr/>
        </p:nvSpPr>
        <p:spPr>
          <a:xfrm>
            <a:off x="4277541" y="4796919"/>
            <a:ext cx="255600" cy="2556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6F89811B-8814-4F82-9822-D681155B1634}"/>
              </a:ext>
            </a:extLst>
          </p:cNvPr>
          <p:cNvSpPr/>
          <p:nvPr/>
        </p:nvSpPr>
        <p:spPr>
          <a:xfrm>
            <a:off x="5462009" y="4796235"/>
            <a:ext cx="277200" cy="2772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70B18115-8DA6-47BD-A283-8829C0F8E1E7}"/>
              </a:ext>
            </a:extLst>
          </p:cNvPr>
          <p:cNvSpPr/>
          <p:nvPr/>
        </p:nvSpPr>
        <p:spPr>
          <a:xfrm>
            <a:off x="6686495" y="4787605"/>
            <a:ext cx="259200" cy="2592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E7419FD-B7A1-4C9A-91F9-D8072E58503F}"/>
              </a:ext>
            </a:extLst>
          </p:cNvPr>
          <p:cNvSpPr/>
          <p:nvPr/>
        </p:nvSpPr>
        <p:spPr>
          <a:xfrm>
            <a:off x="9352490" y="4826300"/>
            <a:ext cx="144000" cy="1440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2CF98F32-F7BF-4523-B6F8-7DA2AD7EEEBD}"/>
              </a:ext>
            </a:extLst>
          </p:cNvPr>
          <p:cNvSpPr/>
          <p:nvPr/>
        </p:nvSpPr>
        <p:spPr>
          <a:xfrm>
            <a:off x="8056765" y="4975058"/>
            <a:ext cx="21600" cy="21600"/>
          </a:xfrm>
          <a:prstGeom prst="ellipse">
            <a:avLst/>
          </a:prstGeom>
          <a:solidFill>
            <a:schemeClr val="accent4">
              <a:lumMod val="60000"/>
              <a:lumOff val="40000"/>
            </a:schemeClr>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22064EF6-BBCF-43E2-9D90-DA6D62AA612F}"/>
              </a:ext>
            </a:extLst>
          </p:cNvPr>
          <p:cNvCxnSpPr/>
          <p:nvPr/>
        </p:nvCxnSpPr>
        <p:spPr>
          <a:xfrm>
            <a:off x="3688035" y="5499706"/>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59A5A16-9D48-4C86-AD50-E85EEC7FD7DD}"/>
              </a:ext>
            </a:extLst>
          </p:cNvPr>
          <p:cNvSpPr/>
          <p:nvPr/>
        </p:nvSpPr>
        <p:spPr>
          <a:xfrm>
            <a:off x="4015109" y="5721132"/>
            <a:ext cx="676800" cy="6768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Oval 59">
            <a:extLst>
              <a:ext uri="{FF2B5EF4-FFF2-40B4-BE49-F238E27FC236}">
                <a16:creationId xmlns:a16="http://schemas.microsoft.com/office/drawing/2014/main" id="{5080F015-6602-4245-BD0D-833DC427EB1F}"/>
              </a:ext>
            </a:extLst>
          </p:cNvPr>
          <p:cNvSpPr/>
          <p:nvPr/>
        </p:nvSpPr>
        <p:spPr>
          <a:xfrm>
            <a:off x="8970890" y="5618633"/>
            <a:ext cx="907200" cy="907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Oval 60">
            <a:extLst>
              <a:ext uri="{FF2B5EF4-FFF2-40B4-BE49-F238E27FC236}">
                <a16:creationId xmlns:a16="http://schemas.microsoft.com/office/drawing/2014/main" id="{1F3CF364-A9E0-4BFD-893D-5FAC5EDDFD1D}"/>
              </a:ext>
            </a:extLst>
          </p:cNvPr>
          <p:cNvSpPr/>
          <p:nvPr/>
        </p:nvSpPr>
        <p:spPr>
          <a:xfrm>
            <a:off x="5369498" y="5848932"/>
            <a:ext cx="421200" cy="421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Oval 61">
            <a:extLst>
              <a:ext uri="{FF2B5EF4-FFF2-40B4-BE49-F238E27FC236}">
                <a16:creationId xmlns:a16="http://schemas.microsoft.com/office/drawing/2014/main" id="{DBF69A0C-F367-4A7E-8A07-F13BC881595B}"/>
              </a:ext>
            </a:extLst>
          </p:cNvPr>
          <p:cNvSpPr/>
          <p:nvPr/>
        </p:nvSpPr>
        <p:spPr>
          <a:xfrm>
            <a:off x="6537352" y="5803395"/>
            <a:ext cx="561600" cy="5616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Oval 62">
            <a:extLst>
              <a:ext uri="{FF2B5EF4-FFF2-40B4-BE49-F238E27FC236}">
                <a16:creationId xmlns:a16="http://schemas.microsoft.com/office/drawing/2014/main" id="{1C3995AB-8163-43C6-A4F0-7DF6AB0E3CD7}"/>
              </a:ext>
            </a:extLst>
          </p:cNvPr>
          <p:cNvSpPr/>
          <p:nvPr/>
        </p:nvSpPr>
        <p:spPr>
          <a:xfrm>
            <a:off x="8032040" y="5965395"/>
            <a:ext cx="237600" cy="2376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4" name="Straight Connector 63">
            <a:extLst>
              <a:ext uri="{FF2B5EF4-FFF2-40B4-BE49-F238E27FC236}">
                <a16:creationId xmlns:a16="http://schemas.microsoft.com/office/drawing/2014/main" id="{DAB3CD1E-7CB1-466C-BEEB-4BAA70C71D9D}"/>
              </a:ext>
            </a:extLst>
          </p:cNvPr>
          <p:cNvCxnSpPr/>
          <p:nvPr/>
        </p:nvCxnSpPr>
        <p:spPr>
          <a:xfrm>
            <a:off x="3704813" y="6646953"/>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DDE7B03-92E1-4FF0-AFE2-98E3CBA8B0E3}"/>
              </a:ext>
            </a:extLst>
          </p:cNvPr>
          <p:cNvSpPr txBox="1"/>
          <p:nvPr/>
        </p:nvSpPr>
        <p:spPr>
          <a:xfrm>
            <a:off x="3855830" y="1270115"/>
            <a:ext cx="1148400" cy="369332"/>
          </a:xfrm>
          <a:prstGeom prst="rect">
            <a:avLst/>
          </a:prstGeom>
          <a:noFill/>
        </p:spPr>
        <p:txBody>
          <a:bodyPr wrap="square" rtlCol="0">
            <a:spAutoFit/>
          </a:bodyPr>
          <a:lstStyle/>
          <a:p>
            <a:pPr algn="ctr"/>
            <a:r>
              <a:rPr lang="en-GB"/>
              <a:t>24,8 bn</a:t>
            </a:r>
          </a:p>
        </p:txBody>
      </p:sp>
      <p:sp>
        <p:nvSpPr>
          <p:cNvPr id="66" name="TextBox 65">
            <a:extLst>
              <a:ext uri="{FF2B5EF4-FFF2-40B4-BE49-F238E27FC236}">
                <a16:creationId xmlns:a16="http://schemas.microsoft.com/office/drawing/2014/main" id="{E813B2A4-9131-4249-8474-078F0EAC20F0}"/>
              </a:ext>
            </a:extLst>
          </p:cNvPr>
          <p:cNvSpPr txBox="1"/>
          <p:nvPr/>
        </p:nvSpPr>
        <p:spPr>
          <a:xfrm>
            <a:off x="10204616" y="1286666"/>
            <a:ext cx="777600" cy="307777"/>
          </a:xfrm>
          <a:prstGeom prst="rect">
            <a:avLst/>
          </a:prstGeom>
          <a:noFill/>
        </p:spPr>
        <p:txBody>
          <a:bodyPr wrap="square" rtlCol="0">
            <a:spAutoFit/>
          </a:bodyPr>
          <a:lstStyle/>
          <a:p>
            <a:pPr algn="ctr"/>
            <a:r>
              <a:rPr lang="en-GB" sz="1400"/>
              <a:t>12,0 bn</a:t>
            </a:r>
          </a:p>
        </p:txBody>
      </p:sp>
      <p:sp>
        <p:nvSpPr>
          <p:cNvPr id="53" name="Oval 52">
            <a:extLst>
              <a:ext uri="{FF2B5EF4-FFF2-40B4-BE49-F238E27FC236}">
                <a16:creationId xmlns:a16="http://schemas.microsoft.com/office/drawing/2014/main" id="{C8249462-C950-4FE3-BA62-9C8832863E09}"/>
              </a:ext>
            </a:extLst>
          </p:cNvPr>
          <p:cNvSpPr/>
          <p:nvPr/>
        </p:nvSpPr>
        <p:spPr>
          <a:xfrm>
            <a:off x="2509487" y="989604"/>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4" name="Oval 53">
            <a:extLst>
              <a:ext uri="{FF2B5EF4-FFF2-40B4-BE49-F238E27FC236}">
                <a16:creationId xmlns:a16="http://schemas.microsoft.com/office/drawing/2014/main" id="{E8F09AC4-1073-41A3-80AC-6A9D4EB74C3F}"/>
              </a:ext>
            </a:extLst>
          </p:cNvPr>
          <p:cNvSpPr/>
          <p:nvPr/>
        </p:nvSpPr>
        <p:spPr>
          <a:xfrm>
            <a:off x="2825197" y="1611585"/>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 name="Straight Connector 2">
            <a:extLst>
              <a:ext uri="{FF2B5EF4-FFF2-40B4-BE49-F238E27FC236}">
                <a16:creationId xmlns:a16="http://schemas.microsoft.com/office/drawing/2014/main" id="{B2DD2E0D-245D-4260-93C7-528AA55EF1BF}"/>
              </a:ext>
            </a:extLst>
          </p:cNvPr>
          <p:cNvCxnSpPr>
            <a:cxnSpLocks/>
            <a:stCxn id="54" idx="0"/>
          </p:cNvCxnSpPr>
          <p:nvPr/>
        </p:nvCxnSpPr>
        <p:spPr>
          <a:xfrm flipH="1">
            <a:off x="2446347" y="1611585"/>
            <a:ext cx="524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DAAED7-DA49-47A4-A70A-DEA1EF9C149C}"/>
              </a:ext>
            </a:extLst>
          </p:cNvPr>
          <p:cNvCxnSpPr>
            <a:cxnSpLocks/>
          </p:cNvCxnSpPr>
          <p:nvPr/>
        </p:nvCxnSpPr>
        <p:spPr>
          <a:xfrm flipH="1">
            <a:off x="2509487" y="977988"/>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CFE344-0721-4903-BF80-61CDE1F865AA}"/>
              </a:ext>
            </a:extLst>
          </p:cNvPr>
          <p:cNvSpPr txBox="1"/>
          <p:nvPr/>
        </p:nvSpPr>
        <p:spPr>
          <a:xfrm>
            <a:off x="1736419" y="901659"/>
            <a:ext cx="873825" cy="261610"/>
          </a:xfrm>
          <a:prstGeom prst="rect">
            <a:avLst/>
          </a:prstGeom>
          <a:noFill/>
        </p:spPr>
        <p:txBody>
          <a:bodyPr wrap="square" rtlCol="0">
            <a:spAutoFit/>
          </a:bodyPr>
          <a:lstStyle/>
          <a:p>
            <a:r>
              <a:rPr lang="en-GB" sz="1100">
                <a:solidFill>
                  <a:schemeClr val="bg1">
                    <a:lumMod val="50000"/>
                  </a:schemeClr>
                </a:solidFill>
              </a:rPr>
              <a:t>NOK 20 bn</a:t>
            </a:r>
          </a:p>
        </p:txBody>
      </p:sp>
      <p:sp>
        <p:nvSpPr>
          <p:cNvPr id="56" name="TextBox 55">
            <a:extLst>
              <a:ext uri="{FF2B5EF4-FFF2-40B4-BE49-F238E27FC236}">
                <a16:creationId xmlns:a16="http://schemas.microsoft.com/office/drawing/2014/main" id="{CAB5356E-515C-4FE3-BC52-8271E3C22666}"/>
              </a:ext>
            </a:extLst>
          </p:cNvPr>
          <p:cNvSpPr txBox="1"/>
          <p:nvPr/>
        </p:nvSpPr>
        <p:spPr>
          <a:xfrm>
            <a:off x="1510018" y="1449826"/>
            <a:ext cx="1006711" cy="261610"/>
          </a:xfrm>
          <a:prstGeom prst="rect">
            <a:avLst/>
          </a:prstGeom>
          <a:noFill/>
        </p:spPr>
        <p:txBody>
          <a:bodyPr wrap="square" rtlCol="0">
            <a:spAutoFit/>
          </a:bodyPr>
          <a:lstStyle/>
          <a:p>
            <a:r>
              <a:rPr lang="en-GB" sz="1100">
                <a:solidFill>
                  <a:schemeClr val="bg1">
                    <a:lumMod val="50000"/>
                  </a:schemeClr>
                </a:solidFill>
              </a:rPr>
              <a:t>NOK 1,8 bn</a:t>
            </a:r>
          </a:p>
        </p:txBody>
      </p:sp>
      <p:sp>
        <p:nvSpPr>
          <p:cNvPr id="67" name="TextBox 66">
            <a:extLst>
              <a:ext uri="{FF2B5EF4-FFF2-40B4-BE49-F238E27FC236}">
                <a16:creationId xmlns:a16="http://schemas.microsoft.com/office/drawing/2014/main" id="{4E137789-165C-40B4-A39C-139B5E78A318}"/>
              </a:ext>
            </a:extLst>
          </p:cNvPr>
          <p:cNvSpPr txBox="1"/>
          <p:nvPr/>
        </p:nvSpPr>
        <p:spPr>
          <a:xfrm>
            <a:off x="1255471" y="1698531"/>
            <a:ext cx="1207801" cy="307777"/>
          </a:xfrm>
          <a:prstGeom prst="rect">
            <a:avLst/>
          </a:prstGeom>
          <a:noFill/>
        </p:spPr>
        <p:txBody>
          <a:bodyPr wrap="square" rtlCol="0">
            <a:spAutoFit/>
          </a:bodyPr>
          <a:lstStyle/>
          <a:p>
            <a:r>
              <a:rPr lang="nb-NO" sz="1400" b="1">
                <a:solidFill>
                  <a:schemeClr val="tx1">
                    <a:lumMod val="75000"/>
                    <a:lumOff val="25000"/>
                  </a:schemeClr>
                </a:solidFill>
              </a:rPr>
              <a:t>Selskapsverdi</a:t>
            </a:r>
          </a:p>
        </p:txBody>
      </p:sp>
      <p:sp>
        <p:nvSpPr>
          <p:cNvPr id="77" name="Oval 76">
            <a:extLst>
              <a:ext uri="{FF2B5EF4-FFF2-40B4-BE49-F238E27FC236}">
                <a16:creationId xmlns:a16="http://schemas.microsoft.com/office/drawing/2014/main" id="{4520F989-215B-451D-8056-A1D26742FEAA}"/>
              </a:ext>
            </a:extLst>
          </p:cNvPr>
          <p:cNvSpPr/>
          <p:nvPr/>
        </p:nvSpPr>
        <p:spPr>
          <a:xfrm>
            <a:off x="7735040" y="4501013"/>
            <a:ext cx="831600" cy="8316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4CB2952-E8D9-4995-92A6-DF56C37D0077}"/>
              </a:ext>
            </a:extLst>
          </p:cNvPr>
          <p:cNvSpPr txBox="1"/>
          <p:nvPr/>
        </p:nvSpPr>
        <p:spPr>
          <a:xfrm>
            <a:off x="7655490" y="4769859"/>
            <a:ext cx="961013" cy="292388"/>
          </a:xfrm>
          <a:prstGeom prst="rect">
            <a:avLst/>
          </a:prstGeom>
          <a:noFill/>
        </p:spPr>
        <p:txBody>
          <a:bodyPr wrap="square" rtlCol="0">
            <a:spAutoFit/>
          </a:bodyPr>
          <a:lstStyle/>
          <a:p>
            <a:pPr algn="ctr"/>
            <a:r>
              <a:rPr lang="en-GB" sz="1300">
                <a:solidFill>
                  <a:schemeClr val="bg2">
                    <a:lumMod val="25000"/>
                  </a:schemeClr>
                </a:solidFill>
              </a:rPr>
              <a:t>1 600 000</a:t>
            </a:r>
          </a:p>
        </p:txBody>
      </p:sp>
      <p:sp>
        <p:nvSpPr>
          <p:cNvPr id="81" name="Rectangle 80">
            <a:extLst>
              <a:ext uri="{FF2B5EF4-FFF2-40B4-BE49-F238E27FC236}">
                <a16:creationId xmlns:a16="http://schemas.microsoft.com/office/drawing/2014/main" id="{13BE66AE-FD86-4B26-ABE3-F1C3A42EC4B0}"/>
              </a:ext>
            </a:extLst>
          </p:cNvPr>
          <p:cNvSpPr/>
          <p:nvPr/>
        </p:nvSpPr>
        <p:spPr>
          <a:xfrm>
            <a:off x="1252062" y="2061131"/>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E8BD4FFE-612A-4522-A6CD-AED7B756E78E}"/>
              </a:ext>
            </a:extLst>
          </p:cNvPr>
          <p:cNvSpPr/>
          <p:nvPr/>
        </p:nvSpPr>
        <p:spPr>
          <a:xfrm>
            <a:off x="2511977" y="2149077"/>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3" name="Oval 82">
            <a:extLst>
              <a:ext uri="{FF2B5EF4-FFF2-40B4-BE49-F238E27FC236}">
                <a16:creationId xmlns:a16="http://schemas.microsoft.com/office/drawing/2014/main" id="{7BF1649E-22BE-44E5-B80A-099639AFF0FA}"/>
              </a:ext>
            </a:extLst>
          </p:cNvPr>
          <p:cNvSpPr/>
          <p:nvPr/>
        </p:nvSpPr>
        <p:spPr>
          <a:xfrm>
            <a:off x="2827687" y="2771058"/>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84" name="Straight Connector 83">
            <a:extLst>
              <a:ext uri="{FF2B5EF4-FFF2-40B4-BE49-F238E27FC236}">
                <a16:creationId xmlns:a16="http://schemas.microsoft.com/office/drawing/2014/main" id="{53E93C31-0BFF-471C-A777-628F4F72D62B}"/>
              </a:ext>
            </a:extLst>
          </p:cNvPr>
          <p:cNvCxnSpPr>
            <a:cxnSpLocks/>
            <a:stCxn id="83" idx="0"/>
          </p:cNvCxnSpPr>
          <p:nvPr/>
        </p:nvCxnSpPr>
        <p:spPr>
          <a:xfrm flipH="1">
            <a:off x="2448837" y="2771058"/>
            <a:ext cx="524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6387FA9-7F29-4284-8724-321189B407CA}"/>
              </a:ext>
            </a:extLst>
          </p:cNvPr>
          <p:cNvCxnSpPr>
            <a:cxnSpLocks/>
          </p:cNvCxnSpPr>
          <p:nvPr/>
        </p:nvCxnSpPr>
        <p:spPr>
          <a:xfrm flipH="1">
            <a:off x="2511977" y="2137461"/>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9BD5F2D1-5F1C-468C-A035-3A7EF7C191D1}"/>
              </a:ext>
            </a:extLst>
          </p:cNvPr>
          <p:cNvSpPr txBox="1"/>
          <p:nvPr/>
        </p:nvSpPr>
        <p:spPr>
          <a:xfrm>
            <a:off x="1738909" y="2061132"/>
            <a:ext cx="873825" cy="261610"/>
          </a:xfrm>
          <a:prstGeom prst="rect">
            <a:avLst/>
          </a:prstGeom>
          <a:noFill/>
        </p:spPr>
        <p:txBody>
          <a:bodyPr wrap="square" rtlCol="0">
            <a:spAutoFit/>
          </a:bodyPr>
          <a:lstStyle/>
          <a:p>
            <a:r>
              <a:rPr lang="en-GB" sz="1100">
                <a:solidFill>
                  <a:schemeClr val="bg1">
                    <a:lumMod val="50000"/>
                  </a:schemeClr>
                </a:solidFill>
              </a:rPr>
              <a:t>NOK 4 bn</a:t>
            </a:r>
          </a:p>
        </p:txBody>
      </p:sp>
      <p:sp>
        <p:nvSpPr>
          <p:cNvPr id="87" name="TextBox 86">
            <a:extLst>
              <a:ext uri="{FF2B5EF4-FFF2-40B4-BE49-F238E27FC236}">
                <a16:creationId xmlns:a16="http://schemas.microsoft.com/office/drawing/2014/main" id="{127B005C-0BB3-4B7C-B291-9F6BE83487F9}"/>
              </a:ext>
            </a:extLst>
          </p:cNvPr>
          <p:cNvSpPr txBox="1"/>
          <p:nvPr/>
        </p:nvSpPr>
        <p:spPr>
          <a:xfrm>
            <a:off x="1510018" y="2609299"/>
            <a:ext cx="1009201" cy="261610"/>
          </a:xfrm>
          <a:prstGeom prst="rect">
            <a:avLst/>
          </a:prstGeom>
          <a:noFill/>
        </p:spPr>
        <p:txBody>
          <a:bodyPr wrap="square" rtlCol="0">
            <a:spAutoFit/>
          </a:bodyPr>
          <a:lstStyle/>
          <a:p>
            <a:r>
              <a:rPr lang="en-GB" sz="1100">
                <a:solidFill>
                  <a:schemeClr val="bg1">
                    <a:lumMod val="50000"/>
                  </a:schemeClr>
                </a:solidFill>
              </a:rPr>
              <a:t>NOK 400 mrd</a:t>
            </a:r>
          </a:p>
        </p:txBody>
      </p:sp>
      <p:sp>
        <p:nvSpPr>
          <p:cNvPr id="88" name="TextBox 87">
            <a:extLst>
              <a:ext uri="{FF2B5EF4-FFF2-40B4-BE49-F238E27FC236}">
                <a16:creationId xmlns:a16="http://schemas.microsoft.com/office/drawing/2014/main" id="{83D205EB-2690-45E7-B4C4-D682598ABFF6}"/>
              </a:ext>
            </a:extLst>
          </p:cNvPr>
          <p:cNvSpPr txBox="1"/>
          <p:nvPr/>
        </p:nvSpPr>
        <p:spPr>
          <a:xfrm>
            <a:off x="1257961" y="2858004"/>
            <a:ext cx="1207801" cy="307777"/>
          </a:xfrm>
          <a:prstGeom prst="rect">
            <a:avLst/>
          </a:prstGeom>
          <a:noFill/>
        </p:spPr>
        <p:txBody>
          <a:bodyPr wrap="square" rtlCol="0">
            <a:spAutoFit/>
          </a:bodyPr>
          <a:lstStyle/>
          <a:p>
            <a:r>
              <a:rPr lang="nb-NO" sz="1400" b="1">
                <a:solidFill>
                  <a:schemeClr val="tx1">
                    <a:lumMod val="75000"/>
                    <a:lumOff val="25000"/>
                  </a:schemeClr>
                </a:solidFill>
              </a:rPr>
              <a:t>Omsetning</a:t>
            </a:r>
          </a:p>
        </p:txBody>
      </p:sp>
      <p:sp>
        <p:nvSpPr>
          <p:cNvPr id="90" name="Rectangle 89">
            <a:extLst>
              <a:ext uri="{FF2B5EF4-FFF2-40B4-BE49-F238E27FC236}">
                <a16:creationId xmlns:a16="http://schemas.microsoft.com/office/drawing/2014/main" id="{CD098739-4C3C-4B2F-B666-1B32D81B34E0}"/>
              </a:ext>
            </a:extLst>
          </p:cNvPr>
          <p:cNvSpPr/>
          <p:nvPr/>
        </p:nvSpPr>
        <p:spPr>
          <a:xfrm>
            <a:off x="1245241" y="3216243"/>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E942BAAA-E6B3-403D-AE86-A1D747F4C91C}"/>
              </a:ext>
            </a:extLst>
          </p:cNvPr>
          <p:cNvSpPr/>
          <p:nvPr/>
        </p:nvSpPr>
        <p:spPr>
          <a:xfrm>
            <a:off x="2505156" y="3304189"/>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2" name="Oval 91">
            <a:extLst>
              <a:ext uri="{FF2B5EF4-FFF2-40B4-BE49-F238E27FC236}">
                <a16:creationId xmlns:a16="http://schemas.microsoft.com/office/drawing/2014/main" id="{09782374-3F25-4F1C-9BB5-03C99A087EBA}"/>
              </a:ext>
            </a:extLst>
          </p:cNvPr>
          <p:cNvSpPr/>
          <p:nvPr/>
        </p:nvSpPr>
        <p:spPr>
          <a:xfrm>
            <a:off x="2820866" y="3926170"/>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93" name="Straight Connector 92">
            <a:extLst>
              <a:ext uri="{FF2B5EF4-FFF2-40B4-BE49-F238E27FC236}">
                <a16:creationId xmlns:a16="http://schemas.microsoft.com/office/drawing/2014/main" id="{C2C41DEC-BD35-4297-B97E-2D22E8175AC0}"/>
              </a:ext>
            </a:extLst>
          </p:cNvPr>
          <p:cNvCxnSpPr>
            <a:cxnSpLocks/>
            <a:stCxn id="92" idx="0"/>
          </p:cNvCxnSpPr>
          <p:nvPr/>
        </p:nvCxnSpPr>
        <p:spPr>
          <a:xfrm flipH="1">
            <a:off x="2442016" y="3926170"/>
            <a:ext cx="524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5AA8E56-173D-4EB5-A41D-6973B36F22A5}"/>
              </a:ext>
            </a:extLst>
          </p:cNvPr>
          <p:cNvCxnSpPr>
            <a:cxnSpLocks/>
          </p:cNvCxnSpPr>
          <p:nvPr/>
        </p:nvCxnSpPr>
        <p:spPr>
          <a:xfrm flipH="1">
            <a:off x="2505156" y="3292573"/>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20EAADE1-91D4-4432-9A4F-1422B832F755}"/>
              </a:ext>
            </a:extLst>
          </p:cNvPr>
          <p:cNvSpPr txBox="1"/>
          <p:nvPr/>
        </p:nvSpPr>
        <p:spPr>
          <a:xfrm>
            <a:off x="1645394" y="3224160"/>
            <a:ext cx="873825" cy="261610"/>
          </a:xfrm>
          <a:prstGeom prst="rect">
            <a:avLst/>
          </a:prstGeom>
          <a:noFill/>
        </p:spPr>
        <p:txBody>
          <a:bodyPr wrap="square" rtlCol="0">
            <a:spAutoFit/>
          </a:bodyPr>
          <a:lstStyle/>
          <a:p>
            <a:r>
              <a:rPr lang="en-GB" sz="1100">
                <a:solidFill>
                  <a:schemeClr val="bg1">
                    <a:lumMod val="50000"/>
                  </a:schemeClr>
                </a:solidFill>
              </a:rPr>
              <a:t>NOK 1,0 bn</a:t>
            </a:r>
          </a:p>
        </p:txBody>
      </p:sp>
      <p:sp>
        <p:nvSpPr>
          <p:cNvPr id="96" name="TextBox 95">
            <a:extLst>
              <a:ext uri="{FF2B5EF4-FFF2-40B4-BE49-F238E27FC236}">
                <a16:creationId xmlns:a16="http://schemas.microsoft.com/office/drawing/2014/main" id="{0DE5E0DE-53B0-4071-88D4-709CA4A09072}"/>
              </a:ext>
            </a:extLst>
          </p:cNvPr>
          <p:cNvSpPr txBox="1"/>
          <p:nvPr/>
        </p:nvSpPr>
        <p:spPr>
          <a:xfrm>
            <a:off x="1542678" y="3764686"/>
            <a:ext cx="953905" cy="261610"/>
          </a:xfrm>
          <a:prstGeom prst="rect">
            <a:avLst/>
          </a:prstGeom>
          <a:noFill/>
        </p:spPr>
        <p:txBody>
          <a:bodyPr wrap="square" rtlCol="0">
            <a:spAutoFit/>
          </a:bodyPr>
          <a:lstStyle/>
          <a:p>
            <a:r>
              <a:rPr lang="en-GB" sz="1100">
                <a:solidFill>
                  <a:schemeClr val="bg1">
                    <a:lumMod val="50000"/>
                  </a:schemeClr>
                </a:solidFill>
              </a:rPr>
              <a:t>NOK 100 mrd</a:t>
            </a:r>
          </a:p>
        </p:txBody>
      </p:sp>
      <p:sp>
        <p:nvSpPr>
          <p:cNvPr id="97" name="TextBox 96">
            <a:extLst>
              <a:ext uri="{FF2B5EF4-FFF2-40B4-BE49-F238E27FC236}">
                <a16:creationId xmlns:a16="http://schemas.microsoft.com/office/drawing/2014/main" id="{0311D294-C612-4978-A5C3-2FF833AED123}"/>
              </a:ext>
            </a:extLst>
          </p:cNvPr>
          <p:cNvSpPr txBox="1"/>
          <p:nvPr/>
        </p:nvSpPr>
        <p:spPr>
          <a:xfrm>
            <a:off x="1251140" y="4013116"/>
            <a:ext cx="1207801" cy="307777"/>
          </a:xfrm>
          <a:prstGeom prst="rect">
            <a:avLst/>
          </a:prstGeom>
          <a:noFill/>
        </p:spPr>
        <p:txBody>
          <a:bodyPr wrap="square" rtlCol="0">
            <a:spAutoFit/>
          </a:bodyPr>
          <a:lstStyle/>
          <a:p>
            <a:r>
              <a:rPr lang="nb-NO" sz="1400" b="1">
                <a:solidFill>
                  <a:schemeClr val="tx1">
                    <a:lumMod val="75000"/>
                    <a:lumOff val="25000"/>
                  </a:schemeClr>
                </a:solidFill>
              </a:rPr>
              <a:t>Driftsresultat</a:t>
            </a:r>
          </a:p>
        </p:txBody>
      </p:sp>
      <p:sp>
        <p:nvSpPr>
          <p:cNvPr id="98" name="Rectangle 97">
            <a:extLst>
              <a:ext uri="{FF2B5EF4-FFF2-40B4-BE49-F238E27FC236}">
                <a16:creationId xmlns:a16="http://schemas.microsoft.com/office/drawing/2014/main" id="{D9214648-DE81-44B5-832B-D1DD32C0EA15}"/>
              </a:ext>
            </a:extLst>
          </p:cNvPr>
          <p:cNvSpPr/>
          <p:nvPr/>
        </p:nvSpPr>
        <p:spPr>
          <a:xfrm>
            <a:off x="1238060" y="4386667"/>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1CDB99A4-65F6-4D5A-B01D-1573D2A2F8E6}"/>
              </a:ext>
            </a:extLst>
          </p:cNvPr>
          <p:cNvSpPr/>
          <p:nvPr/>
        </p:nvSpPr>
        <p:spPr>
          <a:xfrm>
            <a:off x="2497975" y="4474613"/>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0" name="Oval 99">
            <a:extLst>
              <a:ext uri="{FF2B5EF4-FFF2-40B4-BE49-F238E27FC236}">
                <a16:creationId xmlns:a16="http://schemas.microsoft.com/office/drawing/2014/main" id="{28B21E87-71DE-4E18-9818-17E846D6CF74}"/>
              </a:ext>
            </a:extLst>
          </p:cNvPr>
          <p:cNvSpPr/>
          <p:nvPr/>
        </p:nvSpPr>
        <p:spPr>
          <a:xfrm>
            <a:off x="2813685" y="5096594"/>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101" name="Straight Connector 100">
            <a:extLst>
              <a:ext uri="{FF2B5EF4-FFF2-40B4-BE49-F238E27FC236}">
                <a16:creationId xmlns:a16="http://schemas.microsoft.com/office/drawing/2014/main" id="{3B1E2563-3084-4224-83C3-7E76ECC9A4D7}"/>
              </a:ext>
            </a:extLst>
          </p:cNvPr>
          <p:cNvCxnSpPr>
            <a:cxnSpLocks/>
            <a:stCxn id="100" idx="0"/>
          </p:cNvCxnSpPr>
          <p:nvPr/>
        </p:nvCxnSpPr>
        <p:spPr>
          <a:xfrm flipH="1">
            <a:off x="2434835" y="5096594"/>
            <a:ext cx="524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01779B1-5B90-4CC0-8B17-E602C47A732E}"/>
              </a:ext>
            </a:extLst>
          </p:cNvPr>
          <p:cNvCxnSpPr>
            <a:cxnSpLocks/>
          </p:cNvCxnSpPr>
          <p:nvPr/>
        </p:nvCxnSpPr>
        <p:spPr>
          <a:xfrm flipH="1">
            <a:off x="2497975" y="4462997"/>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5AAE72C4-1F4D-4646-9CB0-295A66CE169B}"/>
              </a:ext>
            </a:extLst>
          </p:cNvPr>
          <p:cNvSpPr txBox="1"/>
          <p:nvPr/>
        </p:nvSpPr>
        <p:spPr>
          <a:xfrm>
            <a:off x="1814535" y="4398631"/>
            <a:ext cx="918045" cy="261610"/>
          </a:xfrm>
          <a:prstGeom prst="rect">
            <a:avLst/>
          </a:prstGeom>
          <a:noFill/>
        </p:spPr>
        <p:txBody>
          <a:bodyPr wrap="square" rtlCol="0">
            <a:spAutoFit/>
          </a:bodyPr>
          <a:lstStyle/>
          <a:p>
            <a:r>
              <a:rPr lang="en-GB" sz="1100">
                <a:solidFill>
                  <a:schemeClr val="bg1">
                    <a:lumMod val="50000"/>
                  </a:schemeClr>
                </a:solidFill>
              </a:rPr>
              <a:t>2 000 000</a:t>
            </a:r>
          </a:p>
        </p:txBody>
      </p:sp>
      <p:sp>
        <p:nvSpPr>
          <p:cNvPr id="104" name="TextBox 103">
            <a:extLst>
              <a:ext uri="{FF2B5EF4-FFF2-40B4-BE49-F238E27FC236}">
                <a16:creationId xmlns:a16="http://schemas.microsoft.com/office/drawing/2014/main" id="{552C396D-62C0-4B9F-941D-726CF29F2C06}"/>
              </a:ext>
            </a:extLst>
          </p:cNvPr>
          <p:cNvSpPr txBox="1"/>
          <p:nvPr/>
        </p:nvSpPr>
        <p:spPr>
          <a:xfrm>
            <a:off x="1808636" y="4934835"/>
            <a:ext cx="696581" cy="261610"/>
          </a:xfrm>
          <a:prstGeom prst="rect">
            <a:avLst/>
          </a:prstGeom>
          <a:noFill/>
        </p:spPr>
        <p:txBody>
          <a:bodyPr wrap="square" rtlCol="0">
            <a:spAutoFit/>
          </a:bodyPr>
          <a:lstStyle/>
          <a:p>
            <a:r>
              <a:rPr lang="en-GB" sz="1100">
                <a:solidFill>
                  <a:schemeClr val="bg1">
                    <a:lumMod val="50000"/>
                  </a:schemeClr>
                </a:solidFill>
              </a:rPr>
              <a:t>200  000</a:t>
            </a:r>
          </a:p>
        </p:txBody>
      </p:sp>
      <p:sp>
        <p:nvSpPr>
          <p:cNvPr id="105" name="TextBox 104">
            <a:extLst>
              <a:ext uri="{FF2B5EF4-FFF2-40B4-BE49-F238E27FC236}">
                <a16:creationId xmlns:a16="http://schemas.microsoft.com/office/drawing/2014/main" id="{DB5C6E8F-6B1D-4747-90E0-325FA7D4D3D2}"/>
              </a:ext>
            </a:extLst>
          </p:cNvPr>
          <p:cNvSpPr txBox="1"/>
          <p:nvPr/>
        </p:nvSpPr>
        <p:spPr>
          <a:xfrm>
            <a:off x="1243959" y="5183540"/>
            <a:ext cx="1261197" cy="307777"/>
          </a:xfrm>
          <a:prstGeom prst="rect">
            <a:avLst/>
          </a:prstGeom>
          <a:noFill/>
        </p:spPr>
        <p:txBody>
          <a:bodyPr wrap="square" rtlCol="0">
            <a:spAutoFit/>
          </a:bodyPr>
          <a:lstStyle/>
          <a:p>
            <a:r>
              <a:rPr lang="nb-NO" sz="1400" b="1">
                <a:solidFill>
                  <a:schemeClr val="tx1">
                    <a:lumMod val="75000"/>
                    <a:lumOff val="25000"/>
                  </a:schemeClr>
                </a:solidFill>
              </a:rPr>
              <a:t>Antall ansatte</a:t>
            </a:r>
          </a:p>
        </p:txBody>
      </p:sp>
      <p:sp>
        <p:nvSpPr>
          <p:cNvPr id="106" name="Rectangle 105">
            <a:extLst>
              <a:ext uri="{FF2B5EF4-FFF2-40B4-BE49-F238E27FC236}">
                <a16:creationId xmlns:a16="http://schemas.microsoft.com/office/drawing/2014/main" id="{25866545-3056-4DED-8C97-2DA7333D7EE0}"/>
              </a:ext>
            </a:extLst>
          </p:cNvPr>
          <p:cNvSpPr/>
          <p:nvPr/>
        </p:nvSpPr>
        <p:spPr>
          <a:xfrm>
            <a:off x="1232161" y="5542303"/>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781BA85D-961F-43F1-BBE4-CC31169385A0}"/>
              </a:ext>
            </a:extLst>
          </p:cNvPr>
          <p:cNvSpPr/>
          <p:nvPr/>
        </p:nvSpPr>
        <p:spPr>
          <a:xfrm>
            <a:off x="2492076" y="5630249"/>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8" name="Oval 107">
            <a:extLst>
              <a:ext uri="{FF2B5EF4-FFF2-40B4-BE49-F238E27FC236}">
                <a16:creationId xmlns:a16="http://schemas.microsoft.com/office/drawing/2014/main" id="{AD92FD4D-726A-4AA1-8D05-6AA9129F2D7C}"/>
              </a:ext>
            </a:extLst>
          </p:cNvPr>
          <p:cNvSpPr/>
          <p:nvPr/>
        </p:nvSpPr>
        <p:spPr>
          <a:xfrm>
            <a:off x="2807786" y="6252230"/>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109" name="Straight Connector 108">
            <a:extLst>
              <a:ext uri="{FF2B5EF4-FFF2-40B4-BE49-F238E27FC236}">
                <a16:creationId xmlns:a16="http://schemas.microsoft.com/office/drawing/2014/main" id="{38D98913-86E8-4AB5-AF94-6113B94D98B0}"/>
              </a:ext>
            </a:extLst>
          </p:cNvPr>
          <p:cNvCxnSpPr>
            <a:cxnSpLocks/>
            <a:stCxn id="108" idx="0"/>
          </p:cNvCxnSpPr>
          <p:nvPr/>
        </p:nvCxnSpPr>
        <p:spPr>
          <a:xfrm flipH="1" flipV="1">
            <a:off x="2389711" y="6092118"/>
            <a:ext cx="563875" cy="1601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7CC0FBB-2DA1-4FDE-BC49-41587FC63414}"/>
              </a:ext>
            </a:extLst>
          </p:cNvPr>
          <p:cNvCxnSpPr>
            <a:cxnSpLocks/>
          </p:cNvCxnSpPr>
          <p:nvPr/>
        </p:nvCxnSpPr>
        <p:spPr>
          <a:xfrm flipH="1">
            <a:off x="2492076" y="5618633"/>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B5597557-4331-4ABC-BACB-165FE1F7FEF8}"/>
              </a:ext>
            </a:extLst>
          </p:cNvPr>
          <p:cNvSpPr txBox="1"/>
          <p:nvPr/>
        </p:nvSpPr>
        <p:spPr>
          <a:xfrm>
            <a:off x="1808636" y="5554267"/>
            <a:ext cx="918045" cy="261610"/>
          </a:xfrm>
          <a:prstGeom prst="rect">
            <a:avLst/>
          </a:prstGeom>
          <a:noFill/>
        </p:spPr>
        <p:txBody>
          <a:bodyPr wrap="square" rtlCol="0">
            <a:spAutoFit/>
          </a:bodyPr>
          <a:lstStyle/>
          <a:p>
            <a:r>
              <a:rPr lang="en-GB" sz="1100">
                <a:solidFill>
                  <a:schemeClr val="bg1">
                    <a:lumMod val="50000"/>
                  </a:schemeClr>
                </a:solidFill>
              </a:rPr>
              <a:t>40,0 mill</a:t>
            </a:r>
          </a:p>
        </p:txBody>
      </p:sp>
      <p:sp>
        <p:nvSpPr>
          <p:cNvPr id="112" name="TextBox 111">
            <a:extLst>
              <a:ext uri="{FF2B5EF4-FFF2-40B4-BE49-F238E27FC236}">
                <a16:creationId xmlns:a16="http://schemas.microsoft.com/office/drawing/2014/main" id="{7A534DF7-851D-4A87-9989-70C2CC08D301}"/>
              </a:ext>
            </a:extLst>
          </p:cNvPr>
          <p:cNvSpPr txBox="1"/>
          <p:nvPr/>
        </p:nvSpPr>
        <p:spPr>
          <a:xfrm>
            <a:off x="1860699" y="5908680"/>
            <a:ext cx="639011" cy="261610"/>
          </a:xfrm>
          <a:prstGeom prst="rect">
            <a:avLst/>
          </a:prstGeom>
          <a:noFill/>
        </p:spPr>
        <p:txBody>
          <a:bodyPr wrap="square" rtlCol="0">
            <a:spAutoFit/>
          </a:bodyPr>
          <a:lstStyle/>
          <a:p>
            <a:r>
              <a:rPr lang="en-GB" sz="1100">
                <a:solidFill>
                  <a:schemeClr val="bg1">
                    <a:lumMod val="50000"/>
                  </a:schemeClr>
                </a:solidFill>
              </a:rPr>
              <a:t>4,0 mill</a:t>
            </a:r>
          </a:p>
        </p:txBody>
      </p:sp>
      <p:sp>
        <p:nvSpPr>
          <p:cNvPr id="113" name="TextBox 112">
            <a:extLst>
              <a:ext uri="{FF2B5EF4-FFF2-40B4-BE49-F238E27FC236}">
                <a16:creationId xmlns:a16="http://schemas.microsoft.com/office/drawing/2014/main" id="{F43D5F91-AA1D-4501-8EDF-7D30DBAC0CAE}"/>
              </a:ext>
            </a:extLst>
          </p:cNvPr>
          <p:cNvSpPr txBox="1"/>
          <p:nvPr/>
        </p:nvSpPr>
        <p:spPr>
          <a:xfrm>
            <a:off x="1226942" y="6145045"/>
            <a:ext cx="1238820" cy="523220"/>
          </a:xfrm>
          <a:prstGeom prst="rect">
            <a:avLst/>
          </a:prstGeom>
          <a:noFill/>
        </p:spPr>
        <p:txBody>
          <a:bodyPr wrap="square" rtlCol="0">
            <a:spAutoFit/>
          </a:bodyPr>
          <a:lstStyle/>
          <a:p>
            <a:r>
              <a:rPr lang="nb-NO" sz="1400" b="1">
                <a:solidFill>
                  <a:schemeClr val="tx1">
                    <a:lumMod val="75000"/>
                    <a:lumOff val="25000"/>
                  </a:schemeClr>
                </a:solidFill>
              </a:rPr>
              <a:t>Omsetning per ansatt</a:t>
            </a:r>
          </a:p>
        </p:txBody>
      </p:sp>
      <p:sp>
        <p:nvSpPr>
          <p:cNvPr id="114" name="TextBox 113">
            <a:extLst>
              <a:ext uri="{FF2B5EF4-FFF2-40B4-BE49-F238E27FC236}">
                <a16:creationId xmlns:a16="http://schemas.microsoft.com/office/drawing/2014/main" id="{BAFACE35-1DD8-4BB3-B731-3E3236911F81}"/>
              </a:ext>
            </a:extLst>
          </p:cNvPr>
          <p:cNvSpPr txBox="1"/>
          <p:nvPr/>
        </p:nvSpPr>
        <p:spPr>
          <a:xfrm>
            <a:off x="6410039" y="2466677"/>
            <a:ext cx="864000" cy="323165"/>
          </a:xfrm>
          <a:prstGeom prst="rect">
            <a:avLst/>
          </a:prstGeom>
          <a:noFill/>
        </p:spPr>
        <p:txBody>
          <a:bodyPr wrap="square" rtlCol="0">
            <a:spAutoFit/>
          </a:bodyPr>
          <a:lstStyle>
            <a:defPPr>
              <a:defRPr lang="en-US"/>
            </a:defPPr>
            <a:lvl1pPr algn="ctr">
              <a:defRPr sz="1600"/>
            </a:lvl1pPr>
          </a:lstStyle>
          <a:p>
            <a:r>
              <a:rPr lang="en-GB" sz="1500"/>
              <a:t>2,3 bn</a:t>
            </a:r>
          </a:p>
        </p:txBody>
      </p:sp>
      <p:sp>
        <p:nvSpPr>
          <p:cNvPr id="115" name="TextBox 114">
            <a:extLst>
              <a:ext uri="{FF2B5EF4-FFF2-40B4-BE49-F238E27FC236}">
                <a16:creationId xmlns:a16="http://schemas.microsoft.com/office/drawing/2014/main" id="{02F78060-66A4-4C4A-A824-87807E316D02}"/>
              </a:ext>
            </a:extLst>
          </p:cNvPr>
          <p:cNvSpPr txBox="1"/>
          <p:nvPr/>
        </p:nvSpPr>
        <p:spPr>
          <a:xfrm>
            <a:off x="4028965" y="2461051"/>
            <a:ext cx="763200" cy="338554"/>
          </a:xfrm>
          <a:prstGeom prst="rect">
            <a:avLst/>
          </a:prstGeom>
          <a:noFill/>
        </p:spPr>
        <p:txBody>
          <a:bodyPr wrap="square" rtlCol="0">
            <a:spAutoFit/>
          </a:bodyPr>
          <a:lstStyle/>
          <a:p>
            <a:pPr algn="ctr"/>
            <a:r>
              <a:rPr lang="en-GB" sz="1600"/>
              <a:t>3,3 bn</a:t>
            </a:r>
          </a:p>
        </p:txBody>
      </p:sp>
      <p:sp>
        <p:nvSpPr>
          <p:cNvPr id="117" name="TextBox 116">
            <a:extLst>
              <a:ext uri="{FF2B5EF4-FFF2-40B4-BE49-F238E27FC236}">
                <a16:creationId xmlns:a16="http://schemas.microsoft.com/office/drawing/2014/main" id="{13A2A435-3747-429C-B60C-0C414F934E67}"/>
              </a:ext>
            </a:extLst>
          </p:cNvPr>
          <p:cNvSpPr txBox="1"/>
          <p:nvPr/>
        </p:nvSpPr>
        <p:spPr>
          <a:xfrm>
            <a:off x="3948885" y="3610046"/>
            <a:ext cx="905395" cy="307777"/>
          </a:xfrm>
          <a:prstGeom prst="rect">
            <a:avLst/>
          </a:prstGeom>
          <a:noFill/>
        </p:spPr>
        <p:txBody>
          <a:bodyPr wrap="square" rtlCol="0">
            <a:spAutoFit/>
          </a:bodyPr>
          <a:lstStyle/>
          <a:p>
            <a:pPr algn="ctr"/>
            <a:r>
              <a:rPr lang="en-GB" sz="1400"/>
              <a:t>980 mrd</a:t>
            </a:r>
          </a:p>
        </p:txBody>
      </p:sp>
      <p:sp>
        <p:nvSpPr>
          <p:cNvPr id="120" name="TextBox 119">
            <a:extLst>
              <a:ext uri="{FF2B5EF4-FFF2-40B4-BE49-F238E27FC236}">
                <a16:creationId xmlns:a16="http://schemas.microsoft.com/office/drawing/2014/main" id="{CD0C3A2E-FC6D-4866-86E3-C7AE480B6FC8}"/>
              </a:ext>
            </a:extLst>
          </p:cNvPr>
          <p:cNvSpPr txBox="1"/>
          <p:nvPr/>
        </p:nvSpPr>
        <p:spPr>
          <a:xfrm>
            <a:off x="3926227" y="5919451"/>
            <a:ext cx="841147" cy="276999"/>
          </a:xfrm>
          <a:prstGeom prst="rect">
            <a:avLst/>
          </a:prstGeom>
          <a:noFill/>
        </p:spPr>
        <p:txBody>
          <a:bodyPr wrap="square" rtlCol="0">
            <a:spAutoFit/>
          </a:bodyPr>
          <a:lstStyle/>
          <a:p>
            <a:pPr algn="ctr"/>
            <a:r>
              <a:rPr lang="en-GB" sz="1200"/>
              <a:t>21 mill</a:t>
            </a:r>
          </a:p>
        </p:txBody>
      </p:sp>
      <p:sp>
        <p:nvSpPr>
          <p:cNvPr id="121" name="TextBox 120">
            <a:extLst>
              <a:ext uri="{FF2B5EF4-FFF2-40B4-BE49-F238E27FC236}">
                <a16:creationId xmlns:a16="http://schemas.microsoft.com/office/drawing/2014/main" id="{A3EE92C7-9ACB-46C8-A51B-5B8515186290}"/>
              </a:ext>
            </a:extLst>
          </p:cNvPr>
          <p:cNvSpPr txBox="1"/>
          <p:nvPr/>
        </p:nvSpPr>
        <p:spPr>
          <a:xfrm>
            <a:off x="8970890" y="5930307"/>
            <a:ext cx="907200" cy="307777"/>
          </a:xfrm>
          <a:prstGeom prst="rect">
            <a:avLst/>
          </a:prstGeom>
          <a:noFill/>
        </p:spPr>
        <p:txBody>
          <a:bodyPr wrap="square" rtlCol="0">
            <a:spAutoFit/>
          </a:bodyPr>
          <a:lstStyle/>
          <a:p>
            <a:pPr algn="ctr"/>
            <a:r>
              <a:rPr lang="en-GB" sz="1400"/>
              <a:t>38 mill</a:t>
            </a:r>
          </a:p>
        </p:txBody>
      </p:sp>
      <p:sp>
        <p:nvSpPr>
          <p:cNvPr id="122" name="TextBox 121">
            <a:extLst>
              <a:ext uri="{FF2B5EF4-FFF2-40B4-BE49-F238E27FC236}">
                <a16:creationId xmlns:a16="http://schemas.microsoft.com/office/drawing/2014/main" id="{EF811D97-08F3-42D5-9A1C-C7EE38A9B0EF}"/>
              </a:ext>
            </a:extLst>
          </p:cNvPr>
          <p:cNvSpPr txBox="1"/>
          <p:nvPr/>
        </p:nvSpPr>
        <p:spPr>
          <a:xfrm>
            <a:off x="5038927" y="1278152"/>
            <a:ext cx="1148400" cy="353943"/>
          </a:xfrm>
          <a:prstGeom prst="rect">
            <a:avLst/>
          </a:prstGeom>
          <a:noFill/>
        </p:spPr>
        <p:txBody>
          <a:bodyPr wrap="square" rtlCol="0">
            <a:spAutoFit/>
          </a:bodyPr>
          <a:lstStyle/>
          <a:p>
            <a:pPr algn="ctr"/>
            <a:r>
              <a:rPr lang="en-GB" sz="1700"/>
              <a:t>20,3 bn</a:t>
            </a:r>
          </a:p>
        </p:txBody>
      </p:sp>
      <p:sp>
        <p:nvSpPr>
          <p:cNvPr id="123" name="TextBox 122">
            <a:extLst>
              <a:ext uri="{FF2B5EF4-FFF2-40B4-BE49-F238E27FC236}">
                <a16:creationId xmlns:a16="http://schemas.microsoft.com/office/drawing/2014/main" id="{0582EDA6-F6D6-4F68-9CCE-36D318EB032F}"/>
              </a:ext>
            </a:extLst>
          </p:cNvPr>
          <p:cNvSpPr txBox="1"/>
          <p:nvPr/>
        </p:nvSpPr>
        <p:spPr>
          <a:xfrm>
            <a:off x="6385593" y="1295446"/>
            <a:ext cx="866204" cy="338554"/>
          </a:xfrm>
          <a:prstGeom prst="rect">
            <a:avLst/>
          </a:prstGeom>
          <a:noFill/>
        </p:spPr>
        <p:txBody>
          <a:bodyPr wrap="square" rtlCol="0">
            <a:spAutoFit/>
          </a:bodyPr>
          <a:lstStyle/>
          <a:p>
            <a:pPr algn="ctr"/>
            <a:r>
              <a:rPr lang="en-GB" sz="1600"/>
              <a:t>16,4 bn</a:t>
            </a:r>
          </a:p>
        </p:txBody>
      </p:sp>
      <p:sp>
        <p:nvSpPr>
          <p:cNvPr id="124" name="TextBox 123">
            <a:extLst>
              <a:ext uri="{FF2B5EF4-FFF2-40B4-BE49-F238E27FC236}">
                <a16:creationId xmlns:a16="http://schemas.microsoft.com/office/drawing/2014/main" id="{CEAF4FBC-6AD5-4A82-AEBB-EEBAE3F9C5B2}"/>
              </a:ext>
            </a:extLst>
          </p:cNvPr>
          <p:cNvSpPr txBox="1"/>
          <p:nvPr/>
        </p:nvSpPr>
        <p:spPr>
          <a:xfrm>
            <a:off x="7602808" y="1295928"/>
            <a:ext cx="1033184" cy="323165"/>
          </a:xfrm>
          <a:prstGeom prst="rect">
            <a:avLst/>
          </a:prstGeom>
          <a:noFill/>
        </p:spPr>
        <p:txBody>
          <a:bodyPr wrap="square" rtlCol="0">
            <a:spAutoFit/>
          </a:bodyPr>
          <a:lstStyle/>
          <a:p>
            <a:pPr algn="ctr"/>
            <a:r>
              <a:rPr lang="en-GB" sz="1500"/>
              <a:t>14,5 bn</a:t>
            </a:r>
          </a:p>
        </p:txBody>
      </p:sp>
      <p:sp>
        <p:nvSpPr>
          <p:cNvPr id="125" name="TextBox 124">
            <a:extLst>
              <a:ext uri="{FF2B5EF4-FFF2-40B4-BE49-F238E27FC236}">
                <a16:creationId xmlns:a16="http://schemas.microsoft.com/office/drawing/2014/main" id="{F50C5426-5978-4443-9030-F03A2843FE76}"/>
              </a:ext>
            </a:extLst>
          </p:cNvPr>
          <p:cNvSpPr txBox="1"/>
          <p:nvPr/>
        </p:nvSpPr>
        <p:spPr>
          <a:xfrm>
            <a:off x="1111313" y="571491"/>
            <a:ext cx="1471924" cy="276999"/>
          </a:xfrm>
          <a:prstGeom prst="rect">
            <a:avLst/>
          </a:prstGeom>
          <a:noFill/>
        </p:spPr>
        <p:txBody>
          <a:bodyPr wrap="square" rtlCol="0">
            <a:spAutoFit/>
          </a:bodyPr>
          <a:lstStyle/>
          <a:p>
            <a:pPr algn="ctr"/>
            <a:r>
              <a:rPr lang="en-GB" sz="1200">
                <a:solidFill>
                  <a:schemeClr val="bg2">
                    <a:lumMod val="50000"/>
                  </a:schemeClr>
                </a:solidFill>
              </a:rPr>
              <a:t>(USD/NOK = 9,00)</a:t>
            </a:r>
          </a:p>
        </p:txBody>
      </p:sp>
      <p:sp>
        <p:nvSpPr>
          <p:cNvPr id="129" name="TextBox 128">
            <a:extLst>
              <a:ext uri="{FF2B5EF4-FFF2-40B4-BE49-F238E27FC236}">
                <a16:creationId xmlns:a16="http://schemas.microsoft.com/office/drawing/2014/main" id="{B4967BC6-FFCF-4420-8C2F-3F2B2379ADF0}"/>
              </a:ext>
            </a:extLst>
          </p:cNvPr>
          <p:cNvSpPr txBox="1"/>
          <p:nvPr/>
        </p:nvSpPr>
        <p:spPr>
          <a:xfrm>
            <a:off x="5168609" y="2486953"/>
            <a:ext cx="864000" cy="292388"/>
          </a:xfrm>
          <a:prstGeom prst="rect">
            <a:avLst/>
          </a:prstGeom>
          <a:noFill/>
        </p:spPr>
        <p:txBody>
          <a:bodyPr wrap="square" rtlCol="0">
            <a:spAutoFit/>
          </a:bodyPr>
          <a:lstStyle>
            <a:defPPr>
              <a:defRPr lang="en-US"/>
            </a:defPPr>
            <a:lvl1pPr algn="ctr">
              <a:defRPr sz="1600"/>
            </a:lvl1pPr>
          </a:lstStyle>
          <a:p>
            <a:r>
              <a:rPr lang="en-GB" sz="1300"/>
              <a:t>1,5 bn</a:t>
            </a:r>
          </a:p>
        </p:txBody>
      </p:sp>
      <p:sp>
        <p:nvSpPr>
          <p:cNvPr id="130" name="TextBox 129">
            <a:extLst>
              <a:ext uri="{FF2B5EF4-FFF2-40B4-BE49-F238E27FC236}">
                <a16:creationId xmlns:a16="http://schemas.microsoft.com/office/drawing/2014/main" id="{3EB0EF2B-78FD-4F73-A634-0239EC788F60}"/>
              </a:ext>
            </a:extLst>
          </p:cNvPr>
          <p:cNvSpPr txBox="1"/>
          <p:nvPr/>
        </p:nvSpPr>
        <p:spPr>
          <a:xfrm>
            <a:off x="7795408" y="2446121"/>
            <a:ext cx="763200" cy="353943"/>
          </a:xfrm>
          <a:prstGeom prst="rect">
            <a:avLst/>
          </a:prstGeom>
          <a:noFill/>
        </p:spPr>
        <p:txBody>
          <a:bodyPr wrap="square" rtlCol="0">
            <a:spAutoFit/>
          </a:bodyPr>
          <a:lstStyle/>
          <a:p>
            <a:pPr algn="ctr"/>
            <a:r>
              <a:rPr lang="en-GB" sz="1700"/>
              <a:t>4,2 bn</a:t>
            </a:r>
          </a:p>
        </p:txBody>
      </p:sp>
      <p:sp>
        <p:nvSpPr>
          <p:cNvPr id="131" name="TextBox 130">
            <a:extLst>
              <a:ext uri="{FF2B5EF4-FFF2-40B4-BE49-F238E27FC236}">
                <a16:creationId xmlns:a16="http://schemas.microsoft.com/office/drawing/2014/main" id="{6A2DDCEC-02B9-446A-977B-AEBF2D63FB55}"/>
              </a:ext>
            </a:extLst>
          </p:cNvPr>
          <p:cNvSpPr txBox="1"/>
          <p:nvPr/>
        </p:nvSpPr>
        <p:spPr>
          <a:xfrm>
            <a:off x="5186146" y="3628845"/>
            <a:ext cx="862748" cy="276999"/>
          </a:xfrm>
          <a:prstGeom prst="rect">
            <a:avLst/>
          </a:prstGeom>
          <a:noFill/>
        </p:spPr>
        <p:txBody>
          <a:bodyPr wrap="square" rtlCol="0">
            <a:spAutoFit/>
          </a:bodyPr>
          <a:lstStyle/>
          <a:p>
            <a:pPr algn="ctr"/>
            <a:r>
              <a:rPr lang="en-GB" sz="1200"/>
              <a:t>630 mrd</a:t>
            </a:r>
          </a:p>
        </p:txBody>
      </p:sp>
      <p:sp>
        <p:nvSpPr>
          <p:cNvPr id="132" name="TextBox 131">
            <a:extLst>
              <a:ext uri="{FF2B5EF4-FFF2-40B4-BE49-F238E27FC236}">
                <a16:creationId xmlns:a16="http://schemas.microsoft.com/office/drawing/2014/main" id="{5D585D42-5649-4DE7-95B5-9AD2143A40CF}"/>
              </a:ext>
            </a:extLst>
          </p:cNvPr>
          <p:cNvSpPr txBox="1"/>
          <p:nvPr/>
        </p:nvSpPr>
        <p:spPr>
          <a:xfrm>
            <a:off x="6477689" y="3624821"/>
            <a:ext cx="730800" cy="276999"/>
          </a:xfrm>
          <a:prstGeom prst="rect">
            <a:avLst/>
          </a:prstGeom>
          <a:noFill/>
        </p:spPr>
        <p:txBody>
          <a:bodyPr wrap="square" rtlCol="0">
            <a:spAutoFit/>
          </a:bodyPr>
          <a:lstStyle/>
          <a:p>
            <a:pPr algn="ctr"/>
            <a:r>
              <a:rPr lang="en-GB" sz="1200"/>
              <a:t>700 mrd</a:t>
            </a:r>
          </a:p>
        </p:txBody>
      </p:sp>
      <p:sp>
        <p:nvSpPr>
          <p:cNvPr id="133" name="Oval 132">
            <a:extLst>
              <a:ext uri="{FF2B5EF4-FFF2-40B4-BE49-F238E27FC236}">
                <a16:creationId xmlns:a16="http://schemas.microsoft.com/office/drawing/2014/main" id="{0F876EBA-5770-4A6B-81D6-2D9244C3A3D8}"/>
              </a:ext>
            </a:extLst>
          </p:cNvPr>
          <p:cNvSpPr/>
          <p:nvPr/>
        </p:nvSpPr>
        <p:spPr>
          <a:xfrm>
            <a:off x="10573376" y="4834658"/>
            <a:ext cx="3600" cy="36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611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A4F776-848C-D53A-62FD-3010B7B4FFB4}"/>
              </a:ext>
            </a:extLst>
          </p:cNvPr>
          <p:cNvSpPr/>
          <p:nvPr/>
        </p:nvSpPr>
        <p:spPr>
          <a:xfrm>
            <a:off x="717266" y="750152"/>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F1D1733-9954-CD9C-8F8E-07F3086714A9}"/>
              </a:ext>
            </a:extLst>
          </p:cNvPr>
          <p:cNvSpPr/>
          <p:nvPr/>
        </p:nvSpPr>
        <p:spPr>
          <a:xfrm>
            <a:off x="3323168" y="765221"/>
            <a:ext cx="1080000" cy="10800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7">
            <a:extLst>
              <a:ext uri="{FF2B5EF4-FFF2-40B4-BE49-F238E27FC236}">
                <a16:creationId xmlns:a16="http://schemas.microsoft.com/office/drawing/2014/main" id="{4BFB0E74-DB01-BFCE-E0B2-88168C2976A0}"/>
              </a:ext>
            </a:extLst>
          </p:cNvPr>
          <p:cNvPicPr>
            <a:picLocks noChangeAspect="1"/>
          </p:cNvPicPr>
          <p:nvPr/>
        </p:nvPicPr>
        <p:blipFill>
          <a:blip r:embed="rId2"/>
          <a:stretch>
            <a:fillRect/>
          </a:stretch>
        </p:blipFill>
        <p:spPr>
          <a:xfrm>
            <a:off x="3655437" y="111786"/>
            <a:ext cx="482732" cy="580445"/>
          </a:xfrm>
          <a:prstGeom prst="rect">
            <a:avLst/>
          </a:prstGeom>
        </p:spPr>
      </p:pic>
      <p:pic>
        <p:nvPicPr>
          <p:cNvPr id="9" name="Picture 8">
            <a:extLst>
              <a:ext uri="{FF2B5EF4-FFF2-40B4-BE49-F238E27FC236}">
                <a16:creationId xmlns:a16="http://schemas.microsoft.com/office/drawing/2014/main" id="{E19ACBB7-3919-B548-5C36-55202D7C78DD}"/>
              </a:ext>
            </a:extLst>
          </p:cNvPr>
          <p:cNvPicPr>
            <a:picLocks noChangeAspect="1"/>
          </p:cNvPicPr>
          <p:nvPr/>
        </p:nvPicPr>
        <p:blipFill>
          <a:blip r:embed="rId3"/>
          <a:stretch>
            <a:fillRect/>
          </a:stretch>
        </p:blipFill>
        <p:spPr>
          <a:xfrm>
            <a:off x="7128111" y="358843"/>
            <a:ext cx="1018380" cy="377357"/>
          </a:xfrm>
          <a:prstGeom prst="rect">
            <a:avLst/>
          </a:prstGeom>
        </p:spPr>
      </p:pic>
      <p:pic>
        <p:nvPicPr>
          <p:cNvPr id="10" name="Picture 9">
            <a:extLst>
              <a:ext uri="{FF2B5EF4-FFF2-40B4-BE49-F238E27FC236}">
                <a16:creationId xmlns:a16="http://schemas.microsoft.com/office/drawing/2014/main" id="{9E5A22AF-AD27-F5FD-7B57-845F0A9E29CD}"/>
              </a:ext>
            </a:extLst>
          </p:cNvPr>
          <p:cNvPicPr>
            <a:picLocks noChangeAspect="1"/>
          </p:cNvPicPr>
          <p:nvPr/>
        </p:nvPicPr>
        <p:blipFill>
          <a:blip r:embed="rId4"/>
          <a:stretch>
            <a:fillRect/>
          </a:stretch>
        </p:blipFill>
        <p:spPr>
          <a:xfrm>
            <a:off x="5758477" y="412145"/>
            <a:ext cx="1028420" cy="267767"/>
          </a:xfrm>
          <a:prstGeom prst="rect">
            <a:avLst/>
          </a:prstGeom>
        </p:spPr>
      </p:pic>
      <p:pic>
        <p:nvPicPr>
          <p:cNvPr id="11" name="Picture 10">
            <a:extLst>
              <a:ext uri="{FF2B5EF4-FFF2-40B4-BE49-F238E27FC236}">
                <a16:creationId xmlns:a16="http://schemas.microsoft.com/office/drawing/2014/main" id="{FD977B6D-CD0C-808E-FC73-EDCE2C61A1B4}"/>
              </a:ext>
            </a:extLst>
          </p:cNvPr>
          <p:cNvPicPr>
            <a:picLocks noChangeAspect="1"/>
          </p:cNvPicPr>
          <p:nvPr/>
        </p:nvPicPr>
        <p:blipFill>
          <a:blip r:embed="rId5"/>
          <a:stretch>
            <a:fillRect/>
          </a:stretch>
        </p:blipFill>
        <p:spPr>
          <a:xfrm>
            <a:off x="4723374" y="158016"/>
            <a:ext cx="676358" cy="538646"/>
          </a:xfrm>
          <a:prstGeom prst="rect">
            <a:avLst/>
          </a:prstGeom>
        </p:spPr>
      </p:pic>
      <p:pic>
        <p:nvPicPr>
          <p:cNvPr id="12" name="Picture 11">
            <a:extLst>
              <a:ext uri="{FF2B5EF4-FFF2-40B4-BE49-F238E27FC236}">
                <a16:creationId xmlns:a16="http://schemas.microsoft.com/office/drawing/2014/main" id="{17FADFBB-1D36-7045-508C-04E81CAB623B}"/>
              </a:ext>
            </a:extLst>
          </p:cNvPr>
          <p:cNvPicPr>
            <a:picLocks noChangeAspect="1"/>
          </p:cNvPicPr>
          <p:nvPr/>
        </p:nvPicPr>
        <p:blipFill>
          <a:blip r:embed="rId6"/>
          <a:stretch>
            <a:fillRect/>
          </a:stretch>
        </p:blipFill>
        <p:spPr>
          <a:xfrm>
            <a:off x="8500183" y="78381"/>
            <a:ext cx="814218" cy="663437"/>
          </a:xfrm>
          <a:prstGeom prst="rect">
            <a:avLst/>
          </a:prstGeom>
        </p:spPr>
      </p:pic>
      <p:pic>
        <p:nvPicPr>
          <p:cNvPr id="13" name="Picture 2" descr="Norges Bank Investment Management - Tech Stack, Apps, Patents &amp; Trademarks">
            <a:extLst>
              <a:ext uri="{FF2B5EF4-FFF2-40B4-BE49-F238E27FC236}">
                <a16:creationId xmlns:a16="http://schemas.microsoft.com/office/drawing/2014/main" id="{F8357084-0A12-B3AF-C19F-55E085576F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3213" y="-72472"/>
            <a:ext cx="1028420" cy="102842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33B825D0-D0EB-BD18-155C-B960F27F5F73}"/>
              </a:ext>
            </a:extLst>
          </p:cNvPr>
          <p:cNvSpPr/>
          <p:nvPr/>
        </p:nvSpPr>
        <p:spPr>
          <a:xfrm>
            <a:off x="4606831" y="816522"/>
            <a:ext cx="979200" cy="979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Oval 14">
            <a:extLst>
              <a:ext uri="{FF2B5EF4-FFF2-40B4-BE49-F238E27FC236}">
                <a16:creationId xmlns:a16="http://schemas.microsoft.com/office/drawing/2014/main" id="{3734054F-6F7E-31FD-927B-8DA8AF47CCB8}"/>
              </a:ext>
            </a:extLst>
          </p:cNvPr>
          <p:cNvSpPr/>
          <p:nvPr/>
        </p:nvSpPr>
        <p:spPr>
          <a:xfrm>
            <a:off x="5891254" y="908700"/>
            <a:ext cx="820800" cy="8208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Oval 15">
            <a:extLst>
              <a:ext uri="{FF2B5EF4-FFF2-40B4-BE49-F238E27FC236}">
                <a16:creationId xmlns:a16="http://schemas.microsoft.com/office/drawing/2014/main" id="{3B4127CC-27D1-6732-1155-E7463634DA93}"/>
              </a:ext>
            </a:extLst>
          </p:cNvPr>
          <p:cNvSpPr/>
          <p:nvPr/>
        </p:nvSpPr>
        <p:spPr>
          <a:xfrm>
            <a:off x="7192405" y="908700"/>
            <a:ext cx="748800" cy="7488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a:extLst>
              <a:ext uri="{FF2B5EF4-FFF2-40B4-BE49-F238E27FC236}">
                <a16:creationId xmlns:a16="http://schemas.microsoft.com/office/drawing/2014/main" id="{4E768D86-4D17-0140-59A6-56B45EC37A78}"/>
              </a:ext>
            </a:extLst>
          </p:cNvPr>
          <p:cNvSpPr/>
          <p:nvPr/>
        </p:nvSpPr>
        <p:spPr>
          <a:xfrm>
            <a:off x="8811892" y="1193649"/>
            <a:ext cx="205200" cy="205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8A684F83-36C8-81E2-3FEE-523917D27CF7}"/>
              </a:ext>
            </a:extLst>
          </p:cNvPr>
          <p:cNvSpPr/>
          <p:nvPr/>
        </p:nvSpPr>
        <p:spPr>
          <a:xfrm>
            <a:off x="9687823" y="933346"/>
            <a:ext cx="799200" cy="799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9" name="Straight Connector 18">
            <a:extLst>
              <a:ext uri="{FF2B5EF4-FFF2-40B4-BE49-F238E27FC236}">
                <a16:creationId xmlns:a16="http://schemas.microsoft.com/office/drawing/2014/main" id="{BDC2D042-CCAD-90A1-6DE1-5FF948AA056C}"/>
              </a:ext>
            </a:extLst>
          </p:cNvPr>
          <p:cNvCxnSpPr/>
          <p:nvPr/>
        </p:nvCxnSpPr>
        <p:spPr>
          <a:xfrm>
            <a:off x="3104931" y="727437"/>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672DBD-FFC4-5C2D-D5DF-79C5EBFBB89C}"/>
              </a:ext>
            </a:extLst>
          </p:cNvPr>
          <p:cNvCxnSpPr/>
          <p:nvPr/>
        </p:nvCxnSpPr>
        <p:spPr>
          <a:xfrm>
            <a:off x="3112074" y="1884205"/>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01B9237-9285-8D4F-8F13-51A9A527E203}"/>
              </a:ext>
            </a:extLst>
          </p:cNvPr>
          <p:cNvSpPr/>
          <p:nvPr/>
        </p:nvSpPr>
        <p:spPr>
          <a:xfrm>
            <a:off x="3418568" y="2023924"/>
            <a:ext cx="925200" cy="925200"/>
          </a:xfrm>
          <a:prstGeom prst="ellipse">
            <a:avLst/>
          </a:prstGeom>
          <a:solidFill>
            <a:srgbClr val="C8DACB"/>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BF8B1EF-923A-DFDD-C49A-074332BCAB3F}"/>
              </a:ext>
            </a:extLst>
          </p:cNvPr>
          <p:cNvSpPr/>
          <p:nvPr/>
        </p:nvSpPr>
        <p:spPr>
          <a:xfrm>
            <a:off x="4767498" y="2186442"/>
            <a:ext cx="676800" cy="676800"/>
          </a:xfrm>
          <a:prstGeom prst="ellipse">
            <a:avLst/>
          </a:prstGeom>
          <a:solidFill>
            <a:srgbClr val="C8DACB"/>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BC043652-E90A-DE2A-AE19-49E854D8CE64}"/>
              </a:ext>
            </a:extLst>
          </p:cNvPr>
          <p:cNvSpPr/>
          <p:nvPr/>
        </p:nvSpPr>
        <p:spPr>
          <a:xfrm>
            <a:off x="5921687" y="2131675"/>
            <a:ext cx="795600" cy="795600"/>
          </a:xfrm>
          <a:prstGeom prst="ellipse">
            <a:avLst/>
          </a:prstGeom>
          <a:solidFill>
            <a:srgbClr val="C8DACB"/>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010ABFC0-D0DF-307B-4FB4-BD814EAC3F61}"/>
              </a:ext>
            </a:extLst>
          </p:cNvPr>
          <p:cNvSpPr/>
          <p:nvPr/>
        </p:nvSpPr>
        <p:spPr>
          <a:xfrm>
            <a:off x="7066491" y="1920171"/>
            <a:ext cx="1080000" cy="1080000"/>
          </a:xfrm>
          <a:prstGeom prst="ellipse">
            <a:avLst/>
          </a:prstGeom>
          <a:solidFill>
            <a:srgbClr val="C8DACB"/>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345F846-B048-89A8-4F57-D98F454F452A}"/>
              </a:ext>
            </a:extLst>
          </p:cNvPr>
          <p:cNvSpPr/>
          <p:nvPr/>
        </p:nvSpPr>
        <p:spPr>
          <a:xfrm>
            <a:off x="8674384" y="2230409"/>
            <a:ext cx="579600" cy="579600"/>
          </a:xfrm>
          <a:prstGeom prst="ellipse">
            <a:avLst/>
          </a:prstGeom>
          <a:solidFill>
            <a:srgbClr val="C8DACB"/>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F789BF50-BB12-80C2-5369-ACB64C91D09E}"/>
              </a:ext>
            </a:extLst>
          </p:cNvPr>
          <p:cNvCxnSpPr/>
          <p:nvPr/>
        </p:nvCxnSpPr>
        <p:spPr>
          <a:xfrm>
            <a:off x="3123390" y="3028738"/>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8AC8557-7507-3155-EEDC-01A811A55C24}"/>
              </a:ext>
            </a:extLst>
          </p:cNvPr>
          <p:cNvSpPr/>
          <p:nvPr/>
        </p:nvSpPr>
        <p:spPr>
          <a:xfrm>
            <a:off x="3391453" y="3100807"/>
            <a:ext cx="1029600" cy="10296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Oval 27">
            <a:extLst>
              <a:ext uri="{FF2B5EF4-FFF2-40B4-BE49-F238E27FC236}">
                <a16:creationId xmlns:a16="http://schemas.microsoft.com/office/drawing/2014/main" id="{C00BE435-688D-F393-D869-FFBAB5F5737D}"/>
              </a:ext>
            </a:extLst>
          </p:cNvPr>
          <p:cNvSpPr/>
          <p:nvPr/>
        </p:nvSpPr>
        <p:spPr>
          <a:xfrm>
            <a:off x="4713962" y="3189787"/>
            <a:ext cx="889200" cy="889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Oval 28">
            <a:extLst>
              <a:ext uri="{FF2B5EF4-FFF2-40B4-BE49-F238E27FC236}">
                <a16:creationId xmlns:a16="http://schemas.microsoft.com/office/drawing/2014/main" id="{B0E8C1B2-AF9E-D675-1C5C-A292C0834A4C}"/>
              </a:ext>
            </a:extLst>
          </p:cNvPr>
          <p:cNvSpPr/>
          <p:nvPr/>
        </p:nvSpPr>
        <p:spPr>
          <a:xfrm>
            <a:off x="5910887" y="3214259"/>
            <a:ext cx="817200" cy="817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Oval 29">
            <a:extLst>
              <a:ext uri="{FF2B5EF4-FFF2-40B4-BE49-F238E27FC236}">
                <a16:creationId xmlns:a16="http://schemas.microsoft.com/office/drawing/2014/main" id="{3EC82DD2-3392-0A00-E621-726DF1C0B395}"/>
              </a:ext>
            </a:extLst>
          </p:cNvPr>
          <p:cNvSpPr/>
          <p:nvPr/>
        </p:nvSpPr>
        <p:spPr>
          <a:xfrm>
            <a:off x="7404805" y="3479242"/>
            <a:ext cx="363600" cy="3636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Oval 30">
            <a:extLst>
              <a:ext uri="{FF2B5EF4-FFF2-40B4-BE49-F238E27FC236}">
                <a16:creationId xmlns:a16="http://schemas.microsoft.com/office/drawing/2014/main" id="{6ACDFD48-1E54-E909-E5F2-BA5DF33D0B57}"/>
              </a:ext>
            </a:extLst>
          </p:cNvPr>
          <p:cNvSpPr/>
          <p:nvPr/>
        </p:nvSpPr>
        <p:spPr>
          <a:xfrm>
            <a:off x="8544784" y="3203459"/>
            <a:ext cx="838800" cy="8388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 name="Straight Connector 31">
            <a:extLst>
              <a:ext uri="{FF2B5EF4-FFF2-40B4-BE49-F238E27FC236}">
                <a16:creationId xmlns:a16="http://schemas.microsoft.com/office/drawing/2014/main" id="{F872FAF0-90ED-82D0-199C-E5F62582AF77}"/>
              </a:ext>
            </a:extLst>
          </p:cNvPr>
          <p:cNvCxnSpPr/>
          <p:nvPr/>
        </p:nvCxnSpPr>
        <p:spPr>
          <a:xfrm>
            <a:off x="3104931" y="4169387"/>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C37A3089-952A-F05A-8A62-382DFE1FE87D}"/>
              </a:ext>
            </a:extLst>
          </p:cNvPr>
          <p:cNvSpPr/>
          <p:nvPr/>
        </p:nvSpPr>
        <p:spPr>
          <a:xfrm>
            <a:off x="3745235" y="4645413"/>
            <a:ext cx="266400" cy="2664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AD602697-4E36-83CB-A51E-889E9279E038}"/>
              </a:ext>
            </a:extLst>
          </p:cNvPr>
          <p:cNvSpPr/>
          <p:nvPr/>
        </p:nvSpPr>
        <p:spPr>
          <a:xfrm>
            <a:off x="4929703" y="4644729"/>
            <a:ext cx="309600" cy="3096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8E1F5598-8AE9-1439-0C97-FBD4DE51D78E}"/>
              </a:ext>
            </a:extLst>
          </p:cNvPr>
          <p:cNvSpPr/>
          <p:nvPr/>
        </p:nvSpPr>
        <p:spPr>
          <a:xfrm>
            <a:off x="6154189" y="4636099"/>
            <a:ext cx="284400" cy="2844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49DAE96-BB59-B9A9-D1BB-F3B22AFDE739}"/>
              </a:ext>
            </a:extLst>
          </p:cNvPr>
          <p:cNvSpPr/>
          <p:nvPr/>
        </p:nvSpPr>
        <p:spPr>
          <a:xfrm>
            <a:off x="8899408" y="4717496"/>
            <a:ext cx="97200" cy="972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243F4E49-504F-F50F-85DF-B91CEB1562A2}"/>
              </a:ext>
            </a:extLst>
          </p:cNvPr>
          <p:cNvSpPr/>
          <p:nvPr/>
        </p:nvSpPr>
        <p:spPr>
          <a:xfrm>
            <a:off x="7524459" y="4823552"/>
            <a:ext cx="21600" cy="21600"/>
          </a:xfrm>
          <a:prstGeom prst="ellipse">
            <a:avLst/>
          </a:prstGeom>
          <a:solidFill>
            <a:schemeClr val="accent4">
              <a:lumMod val="60000"/>
              <a:lumOff val="40000"/>
            </a:schemeClr>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5DC3A8A7-3D3C-077A-0817-B01136420480}"/>
              </a:ext>
            </a:extLst>
          </p:cNvPr>
          <p:cNvCxnSpPr/>
          <p:nvPr/>
        </p:nvCxnSpPr>
        <p:spPr>
          <a:xfrm>
            <a:off x="3155729" y="5348200"/>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71BF9A5D-7AF2-057A-61AA-F3EB3621C089}"/>
              </a:ext>
            </a:extLst>
          </p:cNvPr>
          <p:cNvSpPr/>
          <p:nvPr/>
        </p:nvSpPr>
        <p:spPr>
          <a:xfrm>
            <a:off x="3560453" y="5625426"/>
            <a:ext cx="601200" cy="6012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Oval 39">
            <a:extLst>
              <a:ext uri="{FF2B5EF4-FFF2-40B4-BE49-F238E27FC236}">
                <a16:creationId xmlns:a16="http://schemas.microsoft.com/office/drawing/2014/main" id="{215EDCF0-221B-E5D7-70F5-FBBDB70BDDC6}"/>
              </a:ext>
            </a:extLst>
          </p:cNvPr>
          <p:cNvSpPr/>
          <p:nvPr/>
        </p:nvSpPr>
        <p:spPr>
          <a:xfrm>
            <a:off x="8465758" y="5399442"/>
            <a:ext cx="1029600" cy="10296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Oval 40">
            <a:extLst>
              <a:ext uri="{FF2B5EF4-FFF2-40B4-BE49-F238E27FC236}">
                <a16:creationId xmlns:a16="http://schemas.microsoft.com/office/drawing/2014/main" id="{0F0CE8E6-FC9F-F45F-F11E-66E78F54E55C}"/>
              </a:ext>
            </a:extLst>
          </p:cNvPr>
          <p:cNvSpPr/>
          <p:nvPr/>
        </p:nvSpPr>
        <p:spPr>
          <a:xfrm>
            <a:off x="4848022" y="5723080"/>
            <a:ext cx="378000" cy="3780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Oval 41">
            <a:extLst>
              <a:ext uri="{FF2B5EF4-FFF2-40B4-BE49-F238E27FC236}">
                <a16:creationId xmlns:a16="http://schemas.microsoft.com/office/drawing/2014/main" id="{2B155B6B-F472-9246-4D82-103850196D13}"/>
              </a:ext>
            </a:extLst>
          </p:cNvPr>
          <p:cNvSpPr/>
          <p:nvPr/>
        </p:nvSpPr>
        <p:spPr>
          <a:xfrm>
            <a:off x="6011284" y="5680624"/>
            <a:ext cx="482400" cy="4824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Oval 42">
            <a:extLst>
              <a:ext uri="{FF2B5EF4-FFF2-40B4-BE49-F238E27FC236}">
                <a16:creationId xmlns:a16="http://schemas.microsoft.com/office/drawing/2014/main" id="{8784C984-7DCD-455E-D1D3-6685F3D6DBD1}"/>
              </a:ext>
            </a:extLst>
          </p:cNvPr>
          <p:cNvSpPr/>
          <p:nvPr/>
        </p:nvSpPr>
        <p:spPr>
          <a:xfrm>
            <a:off x="7499734" y="5813889"/>
            <a:ext cx="230400" cy="230400"/>
          </a:xfrm>
          <a:prstGeom prst="ellipse">
            <a:avLst/>
          </a:prstGeom>
          <a:solidFill>
            <a:srgbClr val="C8DACB"/>
          </a:solidFill>
          <a:ln>
            <a:solidFill>
              <a:srgbClr val="C8D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4" name="Straight Connector 43">
            <a:extLst>
              <a:ext uri="{FF2B5EF4-FFF2-40B4-BE49-F238E27FC236}">
                <a16:creationId xmlns:a16="http://schemas.microsoft.com/office/drawing/2014/main" id="{14C5822F-043A-6237-C9AF-ED9F13F505FC}"/>
              </a:ext>
            </a:extLst>
          </p:cNvPr>
          <p:cNvCxnSpPr/>
          <p:nvPr/>
        </p:nvCxnSpPr>
        <p:spPr>
          <a:xfrm>
            <a:off x="3172507" y="6495447"/>
            <a:ext cx="74980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5299EC2-3FEA-CE5A-85D3-F122D4B066A3}"/>
              </a:ext>
            </a:extLst>
          </p:cNvPr>
          <p:cNvSpPr txBox="1"/>
          <p:nvPr/>
        </p:nvSpPr>
        <p:spPr>
          <a:xfrm>
            <a:off x="3297270" y="1151702"/>
            <a:ext cx="1148400" cy="369332"/>
          </a:xfrm>
          <a:prstGeom prst="rect">
            <a:avLst/>
          </a:prstGeom>
          <a:noFill/>
        </p:spPr>
        <p:txBody>
          <a:bodyPr wrap="square" rtlCol="0">
            <a:spAutoFit/>
          </a:bodyPr>
          <a:lstStyle/>
          <a:p>
            <a:pPr algn="ctr"/>
            <a:r>
              <a:rPr lang="en-GB" dirty="0"/>
              <a:t>31,4 bn</a:t>
            </a:r>
          </a:p>
        </p:txBody>
      </p:sp>
      <p:sp>
        <p:nvSpPr>
          <p:cNvPr id="46" name="TextBox 45">
            <a:extLst>
              <a:ext uri="{FF2B5EF4-FFF2-40B4-BE49-F238E27FC236}">
                <a16:creationId xmlns:a16="http://schemas.microsoft.com/office/drawing/2014/main" id="{D317DD36-AB88-74CC-D352-2219B7CB43B2}"/>
              </a:ext>
            </a:extLst>
          </p:cNvPr>
          <p:cNvSpPr txBox="1"/>
          <p:nvPr/>
        </p:nvSpPr>
        <p:spPr>
          <a:xfrm>
            <a:off x="9751490" y="1184458"/>
            <a:ext cx="777600" cy="307777"/>
          </a:xfrm>
          <a:prstGeom prst="rect">
            <a:avLst/>
          </a:prstGeom>
          <a:noFill/>
        </p:spPr>
        <p:txBody>
          <a:bodyPr wrap="square" rtlCol="0">
            <a:spAutoFit/>
          </a:bodyPr>
          <a:lstStyle/>
          <a:p>
            <a:pPr algn="ctr"/>
            <a:r>
              <a:rPr lang="en-GB" sz="1400" dirty="0"/>
              <a:t>15,0 bn</a:t>
            </a:r>
          </a:p>
        </p:txBody>
      </p:sp>
      <p:sp>
        <p:nvSpPr>
          <p:cNvPr id="47" name="Oval 46">
            <a:extLst>
              <a:ext uri="{FF2B5EF4-FFF2-40B4-BE49-F238E27FC236}">
                <a16:creationId xmlns:a16="http://schemas.microsoft.com/office/drawing/2014/main" id="{F96C5E8D-9DA3-CD8A-82DB-F89C9F587705}"/>
              </a:ext>
            </a:extLst>
          </p:cNvPr>
          <p:cNvSpPr/>
          <p:nvPr/>
        </p:nvSpPr>
        <p:spPr>
          <a:xfrm>
            <a:off x="1977181" y="838098"/>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8" name="Oval 47">
            <a:extLst>
              <a:ext uri="{FF2B5EF4-FFF2-40B4-BE49-F238E27FC236}">
                <a16:creationId xmlns:a16="http://schemas.microsoft.com/office/drawing/2014/main" id="{CCAFEF4A-C141-749F-4C5B-0C672D60AD8E}"/>
              </a:ext>
            </a:extLst>
          </p:cNvPr>
          <p:cNvSpPr/>
          <p:nvPr/>
        </p:nvSpPr>
        <p:spPr>
          <a:xfrm>
            <a:off x="2292891" y="1460079"/>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49" name="Straight Connector 48">
            <a:extLst>
              <a:ext uri="{FF2B5EF4-FFF2-40B4-BE49-F238E27FC236}">
                <a16:creationId xmlns:a16="http://schemas.microsoft.com/office/drawing/2014/main" id="{FE89AF79-D931-AE01-BA11-BF3852143E34}"/>
              </a:ext>
            </a:extLst>
          </p:cNvPr>
          <p:cNvCxnSpPr>
            <a:cxnSpLocks/>
            <a:stCxn id="48" idx="0"/>
          </p:cNvCxnSpPr>
          <p:nvPr/>
        </p:nvCxnSpPr>
        <p:spPr>
          <a:xfrm flipH="1">
            <a:off x="1914041" y="1460079"/>
            <a:ext cx="524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1836D4-5537-50E8-9017-DA1F37335BCA}"/>
              </a:ext>
            </a:extLst>
          </p:cNvPr>
          <p:cNvCxnSpPr>
            <a:cxnSpLocks/>
          </p:cNvCxnSpPr>
          <p:nvPr/>
        </p:nvCxnSpPr>
        <p:spPr>
          <a:xfrm flipH="1">
            <a:off x="1977181" y="826482"/>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6AF7F74-2CE0-DD9E-0D50-1BD061FBF3F3}"/>
              </a:ext>
            </a:extLst>
          </p:cNvPr>
          <p:cNvSpPr txBox="1"/>
          <p:nvPr/>
        </p:nvSpPr>
        <p:spPr>
          <a:xfrm>
            <a:off x="1204113" y="750153"/>
            <a:ext cx="873825" cy="261610"/>
          </a:xfrm>
          <a:prstGeom prst="rect">
            <a:avLst/>
          </a:prstGeom>
          <a:noFill/>
        </p:spPr>
        <p:txBody>
          <a:bodyPr wrap="square" rtlCol="0">
            <a:spAutoFit/>
          </a:bodyPr>
          <a:lstStyle/>
          <a:p>
            <a:r>
              <a:rPr lang="en-GB" sz="1100" dirty="0">
                <a:solidFill>
                  <a:schemeClr val="bg1">
                    <a:lumMod val="50000"/>
                  </a:schemeClr>
                </a:solidFill>
              </a:rPr>
              <a:t>NOK 23 bn</a:t>
            </a:r>
          </a:p>
        </p:txBody>
      </p:sp>
      <p:sp>
        <p:nvSpPr>
          <p:cNvPr id="52" name="TextBox 51">
            <a:extLst>
              <a:ext uri="{FF2B5EF4-FFF2-40B4-BE49-F238E27FC236}">
                <a16:creationId xmlns:a16="http://schemas.microsoft.com/office/drawing/2014/main" id="{7B028BB7-E59A-0FA4-712F-D902905AB327}"/>
              </a:ext>
            </a:extLst>
          </p:cNvPr>
          <p:cNvSpPr txBox="1"/>
          <p:nvPr/>
        </p:nvSpPr>
        <p:spPr>
          <a:xfrm>
            <a:off x="977712" y="1298320"/>
            <a:ext cx="1006711" cy="261610"/>
          </a:xfrm>
          <a:prstGeom prst="rect">
            <a:avLst/>
          </a:prstGeom>
          <a:noFill/>
        </p:spPr>
        <p:txBody>
          <a:bodyPr wrap="square" rtlCol="0">
            <a:spAutoFit/>
          </a:bodyPr>
          <a:lstStyle/>
          <a:p>
            <a:r>
              <a:rPr lang="en-GB" sz="1100" dirty="0">
                <a:solidFill>
                  <a:schemeClr val="bg1">
                    <a:lumMod val="50000"/>
                  </a:schemeClr>
                </a:solidFill>
              </a:rPr>
              <a:t>NOK 2,3 bn</a:t>
            </a:r>
          </a:p>
        </p:txBody>
      </p:sp>
      <p:sp>
        <p:nvSpPr>
          <p:cNvPr id="53" name="TextBox 52">
            <a:extLst>
              <a:ext uri="{FF2B5EF4-FFF2-40B4-BE49-F238E27FC236}">
                <a16:creationId xmlns:a16="http://schemas.microsoft.com/office/drawing/2014/main" id="{39C78483-E5F0-AEC4-86B6-4E0BEA32E7E2}"/>
              </a:ext>
            </a:extLst>
          </p:cNvPr>
          <p:cNvSpPr txBox="1"/>
          <p:nvPr/>
        </p:nvSpPr>
        <p:spPr>
          <a:xfrm>
            <a:off x="723165" y="1547025"/>
            <a:ext cx="1207801" cy="307777"/>
          </a:xfrm>
          <a:prstGeom prst="rect">
            <a:avLst/>
          </a:prstGeom>
          <a:noFill/>
        </p:spPr>
        <p:txBody>
          <a:bodyPr wrap="square" rtlCol="0">
            <a:spAutoFit/>
          </a:bodyPr>
          <a:lstStyle/>
          <a:p>
            <a:r>
              <a:rPr lang="nb-NO" sz="1400" b="1">
                <a:solidFill>
                  <a:schemeClr val="tx1">
                    <a:lumMod val="75000"/>
                    <a:lumOff val="25000"/>
                  </a:schemeClr>
                </a:solidFill>
              </a:rPr>
              <a:t>Selskapsverdi</a:t>
            </a:r>
          </a:p>
        </p:txBody>
      </p:sp>
      <p:sp>
        <p:nvSpPr>
          <p:cNvPr id="54" name="Oval 53">
            <a:extLst>
              <a:ext uri="{FF2B5EF4-FFF2-40B4-BE49-F238E27FC236}">
                <a16:creationId xmlns:a16="http://schemas.microsoft.com/office/drawing/2014/main" id="{70C57AC5-830A-EC70-C57B-614B9C98E06A}"/>
              </a:ext>
            </a:extLst>
          </p:cNvPr>
          <p:cNvSpPr/>
          <p:nvPr/>
        </p:nvSpPr>
        <p:spPr>
          <a:xfrm>
            <a:off x="7202734" y="4349507"/>
            <a:ext cx="831600" cy="831600"/>
          </a:xfrm>
          <a:prstGeom prst="ellipse">
            <a:avLst/>
          </a:prstGeom>
          <a:solidFill>
            <a:srgbClr val="C8DACB"/>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FB908CDD-5A7E-C991-1F8B-FBB0303EFD86}"/>
              </a:ext>
            </a:extLst>
          </p:cNvPr>
          <p:cNvSpPr txBox="1"/>
          <p:nvPr/>
        </p:nvSpPr>
        <p:spPr>
          <a:xfrm>
            <a:off x="7123184" y="4618353"/>
            <a:ext cx="961013" cy="292388"/>
          </a:xfrm>
          <a:prstGeom prst="rect">
            <a:avLst/>
          </a:prstGeom>
          <a:noFill/>
        </p:spPr>
        <p:txBody>
          <a:bodyPr wrap="square" rtlCol="0">
            <a:spAutoFit/>
          </a:bodyPr>
          <a:lstStyle/>
          <a:p>
            <a:pPr algn="ctr"/>
            <a:r>
              <a:rPr lang="en-GB" sz="1300" dirty="0">
                <a:solidFill>
                  <a:schemeClr val="bg2">
                    <a:lumMod val="25000"/>
                  </a:schemeClr>
                </a:solidFill>
              </a:rPr>
              <a:t>1 540 000</a:t>
            </a:r>
          </a:p>
        </p:txBody>
      </p:sp>
      <p:sp>
        <p:nvSpPr>
          <p:cNvPr id="56" name="Rectangle 55">
            <a:extLst>
              <a:ext uri="{FF2B5EF4-FFF2-40B4-BE49-F238E27FC236}">
                <a16:creationId xmlns:a16="http://schemas.microsoft.com/office/drawing/2014/main" id="{72A10DDE-270E-5491-9B9C-A0E806B36768}"/>
              </a:ext>
            </a:extLst>
          </p:cNvPr>
          <p:cNvSpPr/>
          <p:nvPr/>
        </p:nvSpPr>
        <p:spPr>
          <a:xfrm>
            <a:off x="719756" y="1909625"/>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1DE56809-E729-9C6F-25A6-3DE4616C07A1}"/>
              </a:ext>
            </a:extLst>
          </p:cNvPr>
          <p:cNvSpPr/>
          <p:nvPr/>
        </p:nvSpPr>
        <p:spPr>
          <a:xfrm>
            <a:off x="1979671" y="1997571"/>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8" name="Oval 57">
            <a:extLst>
              <a:ext uri="{FF2B5EF4-FFF2-40B4-BE49-F238E27FC236}">
                <a16:creationId xmlns:a16="http://schemas.microsoft.com/office/drawing/2014/main" id="{3368D44B-AABC-CD7F-B6D3-472510F686F8}"/>
              </a:ext>
            </a:extLst>
          </p:cNvPr>
          <p:cNvSpPr/>
          <p:nvPr/>
        </p:nvSpPr>
        <p:spPr>
          <a:xfrm>
            <a:off x="2295381" y="2619552"/>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59" name="Straight Connector 58">
            <a:extLst>
              <a:ext uri="{FF2B5EF4-FFF2-40B4-BE49-F238E27FC236}">
                <a16:creationId xmlns:a16="http://schemas.microsoft.com/office/drawing/2014/main" id="{543E779E-E9E6-E836-828A-CFD9AD20DFA9}"/>
              </a:ext>
            </a:extLst>
          </p:cNvPr>
          <p:cNvCxnSpPr>
            <a:cxnSpLocks/>
            <a:stCxn id="58" idx="0"/>
          </p:cNvCxnSpPr>
          <p:nvPr/>
        </p:nvCxnSpPr>
        <p:spPr>
          <a:xfrm flipH="1">
            <a:off x="1916531" y="2619552"/>
            <a:ext cx="524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2ADD76-E300-2A77-1DEC-AC1601C5CED1}"/>
              </a:ext>
            </a:extLst>
          </p:cNvPr>
          <p:cNvCxnSpPr>
            <a:cxnSpLocks/>
          </p:cNvCxnSpPr>
          <p:nvPr/>
        </p:nvCxnSpPr>
        <p:spPr>
          <a:xfrm flipH="1">
            <a:off x="1979671" y="1985955"/>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48125D4-FF5E-1E1A-14A2-1527F5FBDB2A}"/>
              </a:ext>
            </a:extLst>
          </p:cNvPr>
          <p:cNvSpPr txBox="1"/>
          <p:nvPr/>
        </p:nvSpPr>
        <p:spPr>
          <a:xfrm>
            <a:off x="1206603" y="1979298"/>
            <a:ext cx="873825" cy="261610"/>
          </a:xfrm>
          <a:prstGeom prst="rect">
            <a:avLst/>
          </a:prstGeom>
          <a:noFill/>
        </p:spPr>
        <p:txBody>
          <a:bodyPr wrap="square" rtlCol="0">
            <a:spAutoFit/>
          </a:bodyPr>
          <a:lstStyle/>
          <a:p>
            <a:r>
              <a:rPr lang="en-GB" sz="1100" dirty="0">
                <a:solidFill>
                  <a:schemeClr val="bg1">
                    <a:lumMod val="50000"/>
                  </a:schemeClr>
                </a:solidFill>
              </a:rPr>
              <a:t>NOK 4 bn</a:t>
            </a:r>
          </a:p>
        </p:txBody>
      </p:sp>
      <p:sp>
        <p:nvSpPr>
          <p:cNvPr id="62" name="TextBox 61">
            <a:extLst>
              <a:ext uri="{FF2B5EF4-FFF2-40B4-BE49-F238E27FC236}">
                <a16:creationId xmlns:a16="http://schemas.microsoft.com/office/drawing/2014/main" id="{451416C0-7537-8000-205F-3443483A44DF}"/>
              </a:ext>
            </a:extLst>
          </p:cNvPr>
          <p:cNvSpPr txBox="1"/>
          <p:nvPr/>
        </p:nvSpPr>
        <p:spPr>
          <a:xfrm>
            <a:off x="977712" y="2457793"/>
            <a:ext cx="1009201" cy="261610"/>
          </a:xfrm>
          <a:prstGeom prst="rect">
            <a:avLst/>
          </a:prstGeom>
          <a:noFill/>
        </p:spPr>
        <p:txBody>
          <a:bodyPr wrap="square" rtlCol="0">
            <a:spAutoFit/>
          </a:bodyPr>
          <a:lstStyle/>
          <a:p>
            <a:r>
              <a:rPr lang="en-GB" sz="1100">
                <a:solidFill>
                  <a:schemeClr val="bg1">
                    <a:lumMod val="50000"/>
                  </a:schemeClr>
                </a:solidFill>
              </a:rPr>
              <a:t>NOK 400 mrd</a:t>
            </a:r>
          </a:p>
        </p:txBody>
      </p:sp>
      <p:sp>
        <p:nvSpPr>
          <p:cNvPr id="63" name="TextBox 62">
            <a:extLst>
              <a:ext uri="{FF2B5EF4-FFF2-40B4-BE49-F238E27FC236}">
                <a16:creationId xmlns:a16="http://schemas.microsoft.com/office/drawing/2014/main" id="{6781F718-C87A-7536-D06C-65F05F6E62EF}"/>
              </a:ext>
            </a:extLst>
          </p:cNvPr>
          <p:cNvSpPr txBox="1"/>
          <p:nvPr/>
        </p:nvSpPr>
        <p:spPr>
          <a:xfrm>
            <a:off x="725655" y="2706498"/>
            <a:ext cx="1207801" cy="307777"/>
          </a:xfrm>
          <a:prstGeom prst="rect">
            <a:avLst/>
          </a:prstGeom>
          <a:noFill/>
        </p:spPr>
        <p:txBody>
          <a:bodyPr wrap="square" rtlCol="0">
            <a:spAutoFit/>
          </a:bodyPr>
          <a:lstStyle/>
          <a:p>
            <a:r>
              <a:rPr lang="nb-NO" sz="1400" b="1">
                <a:solidFill>
                  <a:schemeClr val="tx1">
                    <a:lumMod val="75000"/>
                    <a:lumOff val="25000"/>
                  </a:schemeClr>
                </a:solidFill>
              </a:rPr>
              <a:t>Omsetning</a:t>
            </a:r>
          </a:p>
        </p:txBody>
      </p:sp>
      <p:sp>
        <p:nvSpPr>
          <p:cNvPr id="64" name="Rectangle 63">
            <a:extLst>
              <a:ext uri="{FF2B5EF4-FFF2-40B4-BE49-F238E27FC236}">
                <a16:creationId xmlns:a16="http://schemas.microsoft.com/office/drawing/2014/main" id="{E6C2E158-85ED-3338-157D-97C115325E37}"/>
              </a:ext>
            </a:extLst>
          </p:cNvPr>
          <p:cNvSpPr/>
          <p:nvPr/>
        </p:nvSpPr>
        <p:spPr>
          <a:xfrm>
            <a:off x="712935" y="3064737"/>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A39945CF-85B2-D0D9-D37A-FB9F610261D9}"/>
              </a:ext>
            </a:extLst>
          </p:cNvPr>
          <p:cNvSpPr/>
          <p:nvPr/>
        </p:nvSpPr>
        <p:spPr>
          <a:xfrm>
            <a:off x="1972850" y="3152683"/>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6" name="Oval 65">
            <a:extLst>
              <a:ext uri="{FF2B5EF4-FFF2-40B4-BE49-F238E27FC236}">
                <a16:creationId xmlns:a16="http://schemas.microsoft.com/office/drawing/2014/main" id="{155F7FFC-EC8C-4A26-829C-3EA1DCBD1E43}"/>
              </a:ext>
            </a:extLst>
          </p:cNvPr>
          <p:cNvSpPr/>
          <p:nvPr/>
        </p:nvSpPr>
        <p:spPr>
          <a:xfrm>
            <a:off x="2288560" y="3774664"/>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67" name="Straight Connector 66">
            <a:extLst>
              <a:ext uri="{FF2B5EF4-FFF2-40B4-BE49-F238E27FC236}">
                <a16:creationId xmlns:a16="http://schemas.microsoft.com/office/drawing/2014/main" id="{55D36478-E300-79D5-668F-B26B473BF50E}"/>
              </a:ext>
            </a:extLst>
          </p:cNvPr>
          <p:cNvCxnSpPr>
            <a:cxnSpLocks/>
            <a:stCxn id="66" idx="0"/>
          </p:cNvCxnSpPr>
          <p:nvPr/>
        </p:nvCxnSpPr>
        <p:spPr>
          <a:xfrm flipH="1">
            <a:off x="1909710" y="3774664"/>
            <a:ext cx="524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1E6E66-26DA-238F-DBFD-2938BD3E9886}"/>
              </a:ext>
            </a:extLst>
          </p:cNvPr>
          <p:cNvCxnSpPr>
            <a:cxnSpLocks/>
          </p:cNvCxnSpPr>
          <p:nvPr/>
        </p:nvCxnSpPr>
        <p:spPr>
          <a:xfrm flipH="1">
            <a:off x="1972850" y="3141067"/>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B3AD649-620F-5FE2-2359-CACF78A7C6C4}"/>
              </a:ext>
            </a:extLst>
          </p:cNvPr>
          <p:cNvSpPr txBox="1"/>
          <p:nvPr/>
        </p:nvSpPr>
        <p:spPr>
          <a:xfrm>
            <a:off x="1113088" y="3072654"/>
            <a:ext cx="873825" cy="261610"/>
          </a:xfrm>
          <a:prstGeom prst="rect">
            <a:avLst/>
          </a:prstGeom>
          <a:noFill/>
        </p:spPr>
        <p:txBody>
          <a:bodyPr wrap="square" rtlCol="0">
            <a:spAutoFit/>
          </a:bodyPr>
          <a:lstStyle/>
          <a:p>
            <a:r>
              <a:rPr lang="en-GB" sz="1100">
                <a:solidFill>
                  <a:schemeClr val="bg1">
                    <a:lumMod val="50000"/>
                  </a:schemeClr>
                </a:solidFill>
              </a:rPr>
              <a:t>NOK 1,0 bn</a:t>
            </a:r>
          </a:p>
        </p:txBody>
      </p:sp>
      <p:sp>
        <p:nvSpPr>
          <p:cNvPr id="70" name="TextBox 69">
            <a:extLst>
              <a:ext uri="{FF2B5EF4-FFF2-40B4-BE49-F238E27FC236}">
                <a16:creationId xmlns:a16="http://schemas.microsoft.com/office/drawing/2014/main" id="{1A85ADC7-A3AD-CA7D-6505-8454454CB5AB}"/>
              </a:ext>
            </a:extLst>
          </p:cNvPr>
          <p:cNvSpPr txBox="1"/>
          <p:nvPr/>
        </p:nvSpPr>
        <p:spPr>
          <a:xfrm>
            <a:off x="1010372" y="3613180"/>
            <a:ext cx="953905" cy="261610"/>
          </a:xfrm>
          <a:prstGeom prst="rect">
            <a:avLst/>
          </a:prstGeom>
          <a:noFill/>
        </p:spPr>
        <p:txBody>
          <a:bodyPr wrap="square" rtlCol="0">
            <a:spAutoFit/>
          </a:bodyPr>
          <a:lstStyle/>
          <a:p>
            <a:r>
              <a:rPr lang="en-GB" sz="1100">
                <a:solidFill>
                  <a:schemeClr val="bg1">
                    <a:lumMod val="50000"/>
                  </a:schemeClr>
                </a:solidFill>
              </a:rPr>
              <a:t>NOK 100 mrd</a:t>
            </a:r>
          </a:p>
        </p:txBody>
      </p:sp>
      <p:sp>
        <p:nvSpPr>
          <p:cNvPr id="71" name="TextBox 70">
            <a:extLst>
              <a:ext uri="{FF2B5EF4-FFF2-40B4-BE49-F238E27FC236}">
                <a16:creationId xmlns:a16="http://schemas.microsoft.com/office/drawing/2014/main" id="{4A05EBB5-9786-FA18-B602-BF11C1903CA3}"/>
              </a:ext>
            </a:extLst>
          </p:cNvPr>
          <p:cNvSpPr txBox="1"/>
          <p:nvPr/>
        </p:nvSpPr>
        <p:spPr>
          <a:xfrm>
            <a:off x="718834" y="3861610"/>
            <a:ext cx="1207801" cy="307777"/>
          </a:xfrm>
          <a:prstGeom prst="rect">
            <a:avLst/>
          </a:prstGeom>
          <a:noFill/>
        </p:spPr>
        <p:txBody>
          <a:bodyPr wrap="square" rtlCol="0">
            <a:spAutoFit/>
          </a:bodyPr>
          <a:lstStyle/>
          <a:p>
            <a:r>
              <a:rPr lang="nb-NO" sz="1400" b="1">
                <a:solidFill>
                  <a:schemeClr val="tx1">
                    <a:lumMod val="75000"/>
                    <a:lumOff val="25000"/>
                  </a:schemeClr>
                </a:solidFill>
              </a:rPr>
              <a:t>Driftsresultat</a:t>
            </a:r>
          </a:p>
        </p:txBody>
      </p:sp>
      <p:sp>
        <p:nvSpPr>
          <p:cNvPr id="72" name="Rectangle 71">
            <a:extLst>
              <a:ext uri="{FF2B5EF4-FFF2-40B4-BE49-F238E27FC236}">
                <a16:creationId xmlns:a16="http://schemas.microsoft.com/office/drawing/2014/main" id="{95078B22-A5A2-46CC-A5A8-25F8C3553A3F}"/>
              </a:ext>
            </a:extLst>
          </p:cNvPr>
          <p:cNvSpPr/>
          <p:nvPr/>
        </p:nvSpPr>
        <p:spPr>
          <a:xfrm>
            <a:off x="705754" y="4235161"/>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C3256F22-9736-433E-30DC-F54B73B41174}"/>
              </a:ext>
            </a:extLst>
          </p:cNvPr>
          <p:cNvSpPr/>
          <p:nvPr/>
        </p:nvSpPr>
        <p:spPr>
          <a:xfrm>
            <a:off x="1965669" y="4323107"/>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4" name="Oval 73">
            <a:extLst>
              <a:ext uri="{FF2B5EF4-FFF2-40B4-BE49-F238E27FC236}">
                <a16:creationId xmlns:a16="http://schemas.microsoft.com/office/drawing/2014/main" id="{0978AB85-2C18-5501-DEEF-FDCD5C1DC3BA}"/>
              </a:ext>
            </a:extLst>
          </p:cNvPr>
          <p:cNvSpPr/>
          <p:nvPr/>
        </p:nvSpPr>
        <p:spPr>
          <a:xfrm>
            <a:off x="2281379" y="4945088"/>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75" name="Straight Connector 74">
            <a:extLst>
              <a:ext uri="{FF2B5EF4-FFF2-40B4-BE49-F238E27FC236}">
                <a16:creationId xmlns:a16="http://schemas.microsoft.com/office/drawing/2014/main" id="{5B9F625F-CDFF-A491-B6FE-FDA66D12FF54}"/>
              </a:ext>
            </a:extLst>
          </p:cNvPr>
          <p:cNvCxnSpPr>
            <a:cxnSpLocks/>
            <a:stCxn id="74" idx="0"/>
          </p:cNvCxnSpPr>
          <p:nvPr/>
        </p:nvCxnSpPr>
        <p:spPr>
          <a:xfrm flipH="1">
            <a:off x="1902529" y="4945088"/>
            <a:ext cx="524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C56F02C-3EC3-1105-D3A7-11F01D587423}"/>
              </a:ext>
            </a:extLst>
          </p:cNvPr>
          <p:cNvCxnSpPr>
            <a:cxnSpLocks/>
          </p:cNvCxnSpPr>
          <p:nvPr/>
        </p:nvCxnSpPr>
        <p:spPr>
          <a:xfrm flipH="1">
            <a:off x="1965669" y="4311491"/>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F3F7D95-8643-BB37-14D5-C4753D6BB4C6}"/>
              </a:ext>
            </a:extLst>
          </p:cNvPr>
          <p:cNvSpPr txBox="1"/>
          <p:nvPr/>
        </p:nvSpPr>
        <p:spPr>
          <a:xfrm>
            <a:off x="1282229" y="4247125"/>
            <a:ext cx="918045" cy="261610"/>
          </a:xfrm>
          <a:prstGeom prst="rect">
            <a:avLst/>
          </a:prstGeom>
          <a:noFill/>
        </p:spPr>
        <p:txBody>
          <a:bodyPr wrap="square" rtlCol="0">
            <a:spAutoFit/>
          </a:bodyPr>
          <a:lstStyle/>
          <a:p>
            <a:r>
              <a:rPr lang="en-GB" sz="1100">
                <a:solidFill>
                  <a:schemeClr val="bg1">
                    <a:lumMod val="50000"/>
                  </a:schemeClr>
                </a:solidFill>
              </a:rPr>
              <a:t>2 000 000</a:t>
            </a:r>
          </a:p>
        </p:txBody>
      </p:sp>
      <p:sp>
        <p:nvSpPr>
          <p:cNvPr id="78" name="TextBox 77">
            <a:extLst>
              <a:ext uri="{FF2B5EF4-FFF2-40B4-BE49-F238E27FC236}">
                <a16:creationId xmlns:a16="http://schemas.microsoft.com/office/drawing/2014/main" id="{2BECE2DE-9519-1018-EB63-68F768F6B5F1}"/>
              </a:ext>
            </a:extLst>
          </p:cNvPr>
          <p:cNvSpPr txBox="1"/>
          <p:nvPr/>
        </p:nvSpPr>
        <p:spPr>
          <a:xfrm>
            <a:off x="1276330" y="4783329"/>
            <a:ext cx="696581" cy="261610"/>
          </a:xfrm>
          <a:prstGeom prst="rect">
            <a:avLst/>
          </a:prstGeom>
          <a:noFill/>
        </p:spPr>
        <p:txBody>
          <a:bodyPr wrap="square" rtlCol="0">
            <a:spAutoFit/>
          </a:bodyPr>
          <a:lstStyle/>
          <a:p>
            <a:r>
              <a:rPr lang="en-GB" sz="1100">
                <a:solidFill>
                  <a:schemeClr val="bg1">
                    <a:lumMod val="50000"/>
                  </a:schemeClr>
                </a:solidFill>
              </a:rPr>
              <a:t>200  000</a:t>
            </a:r>
          </a:p>
        </p:txBody>
      </p:sp>
      <p:sp>
        <p:nvSpPr>
          <p:cNvPr id="79" name="TextBox 78">
            <a:extLst>
              <a:ext uri="{FF2B5EF4-FFF2-40B4-BE49-F238E27FC236}">
                <a16:creationId xmlns:a16="http://schemas.microsoft.com/office/drawing/2014/main" id="{90E5FF81-331C-3107-18A6-BD5B58C2347D}"/>
              </a:ext>
            </a:extLst>
          </p:cNvPr>
          <p:cNvSpPr txBox="1"/>
          <p:nvPr/>
        </p:nvSpPr>
        <p:spPr>
          <a:xfrm>
            <a:off x="711653" y="5032034"/>
            <a:ext cx="1261197" cy="307777"/>
          </a:xfrm>
          <a:prstGeom prst="rect">
            <a:avLst/>
          </a:prstGeom>
          <a:noFill/>
        </p:spPr>
        <p:txBody>
          <a:bodyPr wrap="square" rtlCol="0">
            <a:spAutoFit/>
          </a:bodyPr>
          <a:lstStyle/>
          <a:p>
            <a:r>
              <a:rPr lang="nb-NO" sz="1400" b="1">
                <a:solidFill>
                  <a:schemeClr val="tx1">
                    <a:lumMod val="75000"/>
                    <a:lumOff val="25000"/>
                  </a:schemeClr>
                </a:solidFill>
              </a:rPr>
              <a:t>Antall ansatte</a:t>
            </a:r>
          </a:p>
        </p:txBody>
      </p:sp>
      <p:sp>
        <p:nvSpPr>
          <p:cNvPr id="80" name="Rectangle 79">
            <a:extLst>
              <a:ext uri="{FF2B5EF4-FFF2-40B4-BE49-F238E27FC236}">
                <a16:creationId xmlns:a16="http://schemas.microsoft.com/office/drawing/2014/main" id="{ED9443D9-FF9C-A63A-426B-49F463246A35}"/>
              </a:ext>
            </a:extLst>
          </p:cNvPr>
          <p:cNvSpPr/>
          <p:nvPr/>
        </p:nvSpPr>
        <p:spPr>
          <a:xfrm>
            <a:off x="699855" y="5390797"/>
            <a:ext cx="2275298" cy="110465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C128ED27-69A9-E9DE-F65C-9AE3DD8E2A77}"/>
              </a:ext>
            </a:extLst>
          </p:cNvPr>
          <p:cNvSpPr/>
          <p:nvPr/>
        </p:nvSpPr>
        <p:spPr>
          <a:xfrm>
            <a:off x="1959770" y="5478743"/>
            <a:ext cx="925200" cy="9252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2" name="Oval 81">
            <a:extLst>
              <a:ext uri="{FF2B5EF4-FFF2-40B4-BE49-F238E27FC236}">
                <a16:creationId xmlns:a16="http://schemas.microsoft.com/office/drawing/2014/main" id="{A2EE72BA-91CD-2255-BE55-2361BE0D68BB}"/>
              </a:ext>
            </a:extLst>
          </p:cNvPr>
          <p:cNvSpPr/>
          <p:nvPr/>
        </p:nvSpPr>
        <p:spPr>
          <a:xfrm>
            <a:off x="2275480" y="6100724"/>
            <a:ext cx="291600" cy="291600"/>
          </a:xfrm>
          <a:prstGeom prst="ellips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83" name="Straight Connector 82">
            <a:extLst>
              <a:ext uri="{FF2B5EF4-FFF2-40B4-BE49-F238E27FC236}">
                <a16:creationId xmlns:a16="http://schemas.microsoft.com/office/drawing/2014/main" id="{905FBEC8-A399-AA97-6E53-F781F431C13D}"/>
              </a:ext>
            </a:extLst>
          </p:cNvPr>
          <p:cNvCxnSpPr>
            <a:cxnSpLocks/>
            <a:stCxn id="82" idx="0"/>
          </p:cNvCxnSpPr>
          <p:nvPr/>
        </p:nvCxnSpPr>
        <p:spPr>
          <a:xfrm flipH="1" flipV="1">
            <a:off x="1857405" y="5940612"/>
            <a:ext cx="563875" cy="1601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98D5165-DA8D-F539-2FBC-27E02FAEA022}"/>
              </a:ext>
            </a:extLst>
          </p:cNvPr>
          <p:cNvCxnSpPr>
            <a:cxnSpLocks/>
          </p:cNvCxnSpPr>
          <p:nvPr/>
        </p:nvCxnSpPr>
        <p:spPr>
          <a:xfrm flipH="1">
            <a:off x="1959770" y="5467127"/>
            <a:ext cx="462601" cy="116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E2B494A-8B40-1B91-13D0-508D2EAF775C}"/>
              </a:ext>
            </a:extLst>
          </p:cNvPr>
          <p:cNvSpPr txBox="1"/>
          <p:nvPr/>
        </p:nvSpPr>
        <p:spPr>
          <a:xfrm>
            <a:off x="1276330" y="5402761"/>
            <a:ext cx="918045" cy="261610"/>
          </a:xfrm>
          <a:prstGeom prst="rect">
            <a:avLst/>
          </a:prstGeom>
          <a:noFill/>
        </p:spPr>
        <p:txBody>
          <a:bodyPr wrap="square" rtlCol="0">
            <a:spAutoFit/>
          </a:bodyPr>
          <a:lstStyle/>
          <a:p>
            <a:r>
              <a:rPr lang="en-GB" sz="1100">
                <a:solidFill>
                  <a:schemeClr val="bg1">
                    <a:lumMod val="50000"/>
                  </a:schemeClr>
                </a:solidFill>
              </a:rPr>
              <a:t>40,0 mill</a:t>
            </a:r>
          </a:p>
        </p:txBody>
      </p:sp>
      <p:sp>
        <p:nvSpPr>
          <p:cNvPr id="86" name="TextBox 85">
            <a:extLst>
              <a:ext uri="{FF2B5EF4-FFF2-40B4-BE49-F238E27FC236}">
                <a16:creationId xmlns:a16="http://schemas.microsoft.com/office/drawing/2014/main" id="{8708D072-37F0-4477-5B6A-09BABC0BDC58}"/>
              </a:ext>
            </a:extLst>
          </p:cNvPr>
          <p:cNvSpPr txBox="1"/>
          <p:nvPr/>
        </p:nvSpPr>
        <p:spPr>
          <a:xfrm>
            <a:off x="1328393" y="5757174"/>
            <a:ext cx="639011" cy="261610"/>
          </a:xfrm>
          <a:prstGeom prst="rect">
            <a:avLst/>
          </a:prstGeom>
          <a:noFill/>
        </p:spPr>
        <p:txBody>
          <a:bodyPr wrap="square" rtlCol="0">
            <a:spAutoFit/>
          </a:bodyPr>
          <a:lstStyle/>
          <a:p>
            <a:r>
              <a:rPr lang="en-GB" sz="1100">
                <a:solidFill>
                  <a:schemeClr val="bg1">
                    <a:lumMod val="50000"/>
                  </a:schemeClr>
                </a:solidFill>
              </a:rPr>
              <a:t>4,0 mill</a:t>
            </a:r>
          </a:p>
        </p:txBody>
      </p:sp>
      <p:sp>
        <p:nvSpPr>
          <p:cNvPr id="87" name="TextBox 86">
            <a:extLst>
              <a:ext uri="{FF2B5EF4-FFF2-40B4-BE49-F238E27FC236}">
                <a16:creationId xmlns:a16="http://schemas.microsoft.com/office/drawing/2014/main" id="{7A6F99FC-7FA4-F532-DA14-4ECEF75B043D}"/>
              </a:ext>
            </a:extLst>
          </p:cNvPr>
          <p:cNvSpPr txBox="1"/>
          <p:nvPr/>
        </p:nvSpPr>
        <p:spPr>
          <a:xfrm>
            <a:off x="694636" y="5993539"/>
            <a:ext cx="1238820" cy="523220"/>
          </a:xfrm>
          <a:prstGeom prst="rect">
            <a:avLst/>
          </a:prstGeom>
          <a:noFill/>
        </p:spPr>
        <p:txBody>
          <a:bodyPr wrap="square" rtlCol="0">
            <a:spAutoFit/>
          </a:bodyPr>
          <a:lstStyle/>
          <a:p>
            <a:r>
              <a:rPr lang="nb-NO" sz="1400" b="1">
                <a:solidFill>
                  <a:schemeClr val="tx1">
                    <a:lumMod val="75000"/>
                    <a:lumOff val="25000"/>
                  </a:schemeClr>
                </a:solidFill>
              </a:rPr>
              <a:t>Omsetning per ansatt</a:t>
            </a:r>
          </a:p>
        </p:txBody>
      </p:sp>
      <p:sp>
        <p:nvSpPr>
          <p:cNvPr id="88" name="TextBox 87">
            <a:extLst>
              <a:ext uri="{FF2B5EF4-FFF2-40B4-BE49-F238E27FC236}">
                <a16:creationId xmlns:a16="http://schemas.microsoft.com/office/drawing/2014/main" id="{C25BDA0C-90FE-4B87-BB5D-5EF1423D5AE8}"/>
              </a:ext>
            </a:extLst>
          </p:cNvPr>
          <p:cNvSpPr txBox="1"/>
          <p:nvPr/>
        </p:nvSpPr>
        <p:spPr>
          <a:xfrm>
            <a:off x="5925462" y="2351027"/>
            <a:ext cx="864000" cy="323165"/>
          </a:xfrm>
          <a:prstGeom prst="rect">
            <a:avLst/>
          </a:prstGeom>
          <a:noFill/>
        </p:spPr>
        <p:txBody>
          <a:bodyPr wrap="square" rtlCol="0">
            <a:spAutoFit/>
          </a:bodyPr>
          <a:lstStyle>
            <a:defPPr>
              <a:defRPr lang="en-US"/>
            </a:defPPr>
            <a:lvl1pPr algn="ctr">
              <a:defRPr sz="1600"/>
            </a:lvl1pPr>
          </a:lstStyle>
          <a:p>
            <a:r>
              <a:rPr lang="en-GB" sz="1500" dirty="0"/>
              <a:t>3,0 bn</a:t>
            </a:r>
          </a:p>
        </p:txBody>
      </p:sp>
      <p:sp>
        <p:nvSpPr>
          <p:cNvPr id="89" name="TextBox 88">
            <a:extLst>
              <a:ext uri="{FF2B5EF4-FFF2-40B4-BE49-F238E27FC236}">
                <a16:creationId xmlns:a16="http://schemas.microsoft.com/office/drawing/2014/main" id="{3DA40057-1578-BE4A-31F4-70E1D96E827D}"/>
              </a:ext>
            </a:extLst>
          </p:cNvPr>
          <p:cNvSpPr txBox="1"/>
          <p:nvPr/>
        </p:nvSpPr>
        <p:spPr>
          <a:xfrm>
            <a:off x="3517206" y="2294004"/>
            <a:ext cx="763200" cy="338554"/>
          </a:xfrm>
          <a:prstGeom prst="rect">
            <a:avLst/>
          </a:prstGeom>
          <a:noFill/>
        </p:spPr>
        <p:txBody>
          <a:bodyPr wrap="square" rtlCol="0">
            <a:spAutoFit/>
          </a:bodyPr>
          <a:lstStyle/>
          <a:p>
            <a:pPr algn="ctr"/>
            <a:r>
              <a:rPr lang="en-GB" sz="1600" dirty="0"/>
              <a:t>4,0 bn</a:t>
            </a:r>
          </a:p>
        </p:txBody>
      </p:sp>
      <p:sp>
        <p:nvSpPr>
          <p:cNvPr id="90" name="TextBox 89">
            <a:extLst>
              <a:ext uri="{FF2B5EF4-FFF2-40B4-BE49-F238E27FC236}">
                <a16:creationId xmlns:a16="http://schemas.microsoft.com/office/drawing/2014/main" id="{1F06FE16-2635-DEF7-68C3-12C81B194393}"/>
              </a:ext>
            </a:extLst>
          </p:cNvPr>
          <p:cNvSpPr txBox="1"/>
          <p:nvPr/>
        </p:nvSpPr>
        <p:spPr>
          <a:xfrm>
            <a:off x="3460792" y="3456683"/>
            <a:ext cx="945445" cy="307777"/>
          </a:xfrm>
          <a:prstGeom prst="rect">
            <a:avLst/>
          </a:prstGeom>
          <a:noFill/>
        </p:spPr>
        <p:txBody>
          <a:bodyPr wrap="square" rtlCol="0">
            <a:spAutoFit/>
          </a:bodyPr>
          <a:lstStyle/>
          <a:p>
            <a:pPr algn="ctr"/>
            <a:r>
              <a:rPr lang="en-GB" sz="1400" dirty="0"/>
              <a:t>1,2 bn</a:t>
            </a:r>
          </a:p>
        </p:txBody>
      </p:sp>
      <p:sp>
        <p:nvSpPr>
          <p:cNvPr id="91" name="TextBox 90">
            <a:extLst>
              <a:ext uri="{FF2B5EF4-FFF2-40B4-BE49-F238E27FC236}">
                <a16:creationId xmlns:a16="http://schemas.microsoft.com/office/drawing/2014/main" id="{AC697714-C47B-A485-1A53-EBA3E5BF9D0F}"/>
              </a:ext>
            </a:extLst>
          </p:cNvPr>
          <p:cNvSpPr txBox="1"/>
          <p:nvPr/>
        </p:nvSpPr>
        <p:spPr>
          <a:xfrm>
            <a:off x="3523143" y="5788664"/>
            <a:ext cx="691438" cy="276999"/>
          </a:xfrm>
          <a:prstGeom prst="rect">
            <a:avLst/>
          </a:prstGeom>
          <a:noFill/>
        </p:spPr>
        <p:txBody>
          <a:bodyPr wrap="square" rtlCol="0">
            <a:spAutoFit/>
          </a:bodyPr>
          <a:lstStyle/>
          <a:p>
            <a:pPr algn="ctr"/>
            <a:r>
              <a:rPr lang="en-GB" sz="1200" dirty="0"/>
              <a:t>24 mill</a:t>
            </a:r>
          </a:p>
        </p:txBody>
      </p:sp>
      <p:sp>
        <p:nvSpPr>
          <p:cNvPr id="92" name="TextBox 91">
            <a:extLst>
              <a:ext uri="{FF2B5EF4-FFF2-40B4-BE49-F238E27FC236}">
                <a16:creationId xmlns:a16="http://schemas.microsoft.com/office/drawing/2014/main" id="{733339D3-29DC-E771-045C-0E9450ACCFB0}"/>
              </a:ext>
            </a:extLst>
          </p:cNvPr>
          <p:cNvSpPr txBox="1"/>
          <p:nvPr/>
        </p:nvSpPr>
        <p:spPr>
          <a:xfrm>
            <a:off x="8481786" y="5775902"/>
            <a:ext cx="1051200" cy="307777"/>
          </a:xfrm>
          <a:prstGeom prst="rect">
            <a:avLst/>
          </a:prstGeom>
          <a:noFill/>
        </p:spPr>
        <p:txBody>
          <a:bodyPr wrap="square" rtlCol="0">
            <a:spAutoFit/>
          </a:bodyPr>
          <a:lstStyle/>
          <a:p>
            <a:pPr algn="ctr"/>
            <a:r>
              <a:rPr lang="en-GB" sz="1400" dirty="0"/>
              <a:t>71 mill</a:t>
            </a:r>
          </a:p>
        </p:txBody>
      </p:sp>
      <p:sp>
        <p:nvSpPr>
          <p:cNvPr id="93" name="TextBox 92">
            <a:extLst>
              <a:ext uri="{FF2B5EF4-FFF2-40B4-BE49-F238E27FC236}">
                <a16:creationId xmlns:a16="http://schemas.microsoft.com/office/drawing/2014/main" id="{04E6526F-7536-6411-676F-90AC8367CDF9}"/>
              </a:ext>
            </a:extLst>
          </p:cNvPr>
          <p:cNvSpPr txBox="1"/>
          <p:nvPr/>
        </p:nvSpPr>
        <p:spPr>
          <a:xfrm>
            <a:off x="4567573" y="1161095"/>
            <a:ext cx="1148400" cy="353943"/>
          </a:xfrm>
          <a:prstGeom prst="rect">
            <a:avLst/>
          </a:prstGeom>
          <a:noFill/>
        </p:spPr>
        <p:txBody>
          <a:bodyPr wrap="square" rtlCol="0">
            <a:spAutoFit/>
          </a:bodyPr>
          <a:lstStyle/>
          <a:p>
            <a:pPr algn="ctr"/>
            <a:r>
              <a:rPr lang="en-GB" sz="1700" dirty="0"/>
              <a:t>25,9 bn</a:t>
            </a:r>
          </a:p>
        </p:txBody>
      </p:sp>
      <p:sp>
        <p:nvSpPr>
          <p:cNvPr id="94" name="TextBox 93">
            <a:extLst>
              <a:ext uri="{FF2B5EF4-FFF2-40B4-BE49-F238E27FC236}">
                <a16:creationId xmlns:a16="http://schemas.microsoft.com/office/drawing/2014/main" id="{E4A13F42-767B-87AC-82F3-D9A66857F7C3}"/>
              </a:ext>
            </a:extLst>
          </p:cNvPr>
          <p:cNvSpPr txBox="1"/>
          <p:nvPr/>
        </p:nvSpPr>
        <p:spPr>
          <a:xfrm>
            <a:off x="5891254" y="1152923"/>
            <a:ext cx="866204" cy="338554"/>
          </a:xfrm>
          <a:prstGeom prst="rect">
            <a:avLst/>
          </a:prstGeom>
          <a:noFill/>
        </p:spPr>
        <p:txBody>
          <a:bodyPr wrap="square" rtlCol="0">
            <a:spAutoFit/>
          </a:bodyPr>
          <a:lstStyle/>
          <a:p>
            <a:pPr algn="ctr"/>
            <a:r>
              <a:rPr lang="en-GB" sz="1600" dirty="0"/>
              <a:t>18,2 bn</a:t>
            </a:r>
          </a:p>
        </p:txBody>
      </p:sp>
      <p:sp>
        <p:nvSpPr>
          <p:cNvPr id="95" name="TextBox 94">
            <a:extLst>
              <a:ext uri="{FF2B5EF4-FFF2-40B4-BE49-F238E27FC236}">
                <a16:creationId xmlns:a16="http://schemas.microsoft.com/office/drawing/2014/main" id="{D613F065-8626-040A-9733-CF67D5BAF8D4}"/>
              </a:ext>
            </a:extLst>
          </p:cNvPr>
          <p:cNvSpPr txBox="1"/>
          <p:nvPr/>
        </p:nvSpPr>
        <p:spPr>
          <a:xfrm>
            <a:off x="7070502" y="1144422"/>
            <a:ext cx="1033184" cy="323165"/>
          </a:xfrm>
          <a:prstGeom prst="rect">
            <a:avLst/>
          </a:prstGeom>
          <a:noFill/>
        </p:spPr>
        <p:txBody>
          <a:bodyPr wrap="square" rtlCol="0">
            <a:spAutoFit/>
          </a:bodyPr>
          <a:lstStyle/>
          <a:p>
            <a:pPr algn="ctr"/>
            <a:r>
              <a:rPr lang="en-GB" sz="1500" dirty="0"/>
              <a:t>15,1 bn</a:t>
            </a:r>
          </a:p>
        </p:txBody>
      </p:sp>
      <p:sp>
        <p:nvSpPr>
          <p:cNvPr id="96" name="TextBox 95">
            <a:extLst>
              <a:ext uri="{FF2B5EF4-FFF2-40B4-BE49-F238E27FC236}">
                <a16:creationId xmlns:a16="http://schemas.microsoft.com/office/drawing/2014/main" id="{A9232D43-3374-D4F4-8268-91C21FA32708}"/>
              </a:ext>
            </a:extLst>
          </p:cNvPr>
          <p:cNvSpPr txBox="1"/>
          <p:nvPr/>
        </p:nvSpPr>
        <p:spPr>
          <a:xfrm>
            <a:off x="485274" y="350314"/>
            <a:ext cx="2275298" cy="261610"/>
          </a:xfrm>
          <a:prstGeom prst="rect">
            <a:avLst/>
          </a:prstGeom>
          <a:noFill/>
        </p:spPr>
        <p:txBody>
          <a:bodyPr wrap="square" rtlCol="0">
            <a:spAutoFit/>
          </a:bodyPr>
          <a:lstStyle/>
          <a:p>
            <a:pPr algn="ctr"/>
            <a:r>
              <a:rPr lang="en-GB" sz="1100" dirty="0">
                <a:solidFill>
                  <a:schemeClr val="bg2">
                    <a:lumMod val="50000"/>
                  </a:schemeClr>
                </a:solidFill>
              </a:rPr>
              <a:t>(USD/NOK = 10,60 (04/09/23))</a:t>
            </a:r>
          </a:p>
        </p:txBody>
      </p:sp>
      <p:sp>
        <p:nvSpPr>
          <p:cNvPr id="97" name="TextBox 96">
            <a:extLst>
              <a:ext uri="{FF2B5EF4-FFF2-40B4-BE49-F238E27FC236}">
                <a16:creationId xmlns:a16="http://schemas.microsoft.com/office/drawing/2014/main" id="{1B40A5BB-6A92-C393-2843-DD097E422F07}"/>
              </a:ext>
            </a:extLst>
          </p:cNvPr>
          <p:cNvSpPr txBox="1"/>
          <p:nvPr/>
        </p:nvSpPr>
        <p:spPr>
          <a:xfrm>
            <a:off x="4689631" y="2342369"/>
            <a:ext cx="864000" cy="338554"/>
          </a:xfrm>
          <a:prstGeom prst="rect">
            <a:avLst/>
          </a:prstGeom>
          <a:noFill/>
        </p:spPr>
        <p:txBody>
          <a:bodyPr wrap="square" rtlCol="0">
            <a:spAutoFit/>
          </a:bodyPr>
          <a:lstStyle>
            <a:defPPr>
              <a:defRPr lang="en-US"/>
            </a:defPPr>
            <a:lvl1pPr algn="ctr">
              <a:defRPr sz="1600"/>
            </a:lvl1pPr>
          </a:lstStyle>
          <a:p>
            <a:r>
              <a:rPr lang="en-GB" dirty="0"/>
              <a:t>2,1 bn</a:t>
            </a:r>
          </a:p>
        </p:txBody>
      </p:sp>
      <p:sp>
        <p:nvSpPr>
          <p:cNvPr id="98" name="TextBox 97">
            <a:extLst>
              <a:ext uri="{FF2B5EF4-FFF2-40B4-BE49-F238E27FC236}">
                <a16:creationId xmlns:a16="http://schemas.microsoft.com/office/drawing/2014/main" id="{FAB36D02-AD3C-D0EE-FEA5-CD6FFE7F5C3B}"/>
              </a:ext>
            </a:extLst>
          </p:cNvPr>
          <p:cNvSpPr txBox="1"/>
          <p:nvPr/>
        </p:nvSpPr>
        <p:spPr>
          <a:xfrm>
            <a:off x="7265638" y="2300430"/>
            <a:ext cx="763200" cy="353943"/>
          </a:xfrm>
          <a:prstGeom prst="rect">
            <a:avLst/>
          </a:prstGeom>
          <a:noFill/>
        </p:spPr>
        <p:txBody>
          <a:bodyPr wrap="square" rtlCol="0">
            <a:spAutoFit/>
          </a:bodyPr>
          <a:lstStyle/>
          <a:p>
            <a:pPr algn="ctr"/>
            <a:r>
              <a:rPr lang="en-GB" sz="1700" dirty="0"/>
              <a:t>5,5 bn</a:t>
            </a:r>
          </a:p>
        </p:txBody>
      </p:sp>
      <p:sp>
        <p:nvSpPr>
          <p:cNvPr id="99" name="TextBox 98">
            <a:extLst>
              <a:ext uri="{FF2B5EF4-FFF2-40B4-BE49-F238E27FC236}">
                <a16:creationId xmlns:a16="http://schemas.microsoft.com/office/drawing/2014/main" id="{5448C228-3EEC-D068-B08E-D5E34C2B2C7D}"/>
              </a:ext>
            </a:extLst>
          </p:cNvPr>
          <p:cNvSpPr txBox="1"/>
          <p:nvPr/>
        </p:nvSpPr>
        <p:spPr>
          <a:xfrm>
            <a:off x="4767498" y="3486379"/>
            <a:ext cx="862748" cy="276999"/>
          </a:xfrm>
          <a:prstGeom prst="rect">
            <a:avLst/>
          </a:prstGeom>
          <a:noFill/>
        </p:spPr>
        <p:txBody>
          <a:bodyPr wrap="square" rtlCol="0">
            <a:spAutoFit/>
          </a:bodyPr>
          <a:lstStyle/>
          <a:p>
            <a:pPr algn="ctr"/>
            <a:r>
              <a:rPr lang="en-GB" sz="1200" dirty="0"/>
              <a:t>930 mrd</a:t>
            </a:r>
          </a:p>
        </p:txBody>
      </p:sp>
      <p:sp>
        <p:nvSpPr>
          <p:cNvPr id="100" name="TextBox 99">
            <a:extLst>
              <a:ext uri="{FF2B5EF4-FFF2-40B4-BE49-F238E27FC236}">
                <a16:creationId xmlns:a16="http://schemas.microsoft.com/office/drawing/2014/main" id="{D3555C75-3190-E069-7945-BCF29BA73800}"/>
              </a:ext>
            </a:extLst>
          </p:cNvPr>
          <p:cNvSpPr txBox="1"/>
          <p:nvPr/>
        </p:nvSpPr>
        <p:spPr>
          <a:xfrm>
            <a:off x="5970163" y="3486379"/>
            <a:ext cx="730800" cy="276999"/>
          </a:xfrm>
          <a:prstGeom prst="rect">
            <a:avLst/>
          </a:prstGeom>
          <a:noFill/>
        </p:spPr>
        <p:txBody>
          <a:bodyPr wrap="square" rtlCol="0">
            <a:spAutoFit/>
          </a:bodyPr>
          <a:lstStyle/>
          <a:p>
            <a:pPr algn="ctr"/>
            <a:r>
              <a:rPr lang="en-GB" sz="1200" dirty="0"/>
              <a:t>780 mrd</a:t>
            </a:r>
          </a:p>
        </p:txBody>
      </p:sp>
      <p:sp>
        <p:nvSpPr>
          <p:cNvPr id="101" name="Oval 100">
            <a:extLst>
              <a:ext uri="{FF2B5EF4-FFF2-40B4-BE49-F238E27FC236}">
                <a16:creationId xmlns:a16="http://schemas.microsoft.com/office/drawing/2014/main" id="{57AAE89B-FCEA-E8A9-AF61-46D39132CD16}"/>
              </a:ext>
            </a:extLst>
          </p:cNvPr>
          <p:cNvSpPr/>
          <p:nvPr/>
        </p:nvSpPr>
        <p:spPr>
          <a:xfrm>
            <a:off x="10041070" y="4683152"/>
            <a:ext cx="3600" cy="3600"/>
          </a:xfrm>
          <a:prstGeom prst="ellipse">
            <a:avLst/>
          </a:prstGeom>
          <a:solidFill>
            <a:srgbClr val="E1EBE3"/>
          </a:solidFill>
          <a:ln>
            <a:solidFill>
              <a:srgbClr val="E1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Box 101">
            <a:extLst>
              <a:ext uri="{FF2B5EF4-FFF2-40B4-BE49-F238E27FC236}">
                <a16:creationId xmlns:a16="http://schemas.microsoft.com/office/drawing/2014/main" id="{C3232918-7EEF-AD37-4C8E-66795CB4A886}"/>
              </a:ext>
            </a:extLst>
          </p:cNvPr>
          <p:cNvSpPr txBox="1"/>
          <p:nvPr/>
        </p:nvSpPr>
        <p:spPr>
          <a:xfrm>
            <a:off x="8410996" y="1368145"/>
            <a:ext cx="1033184" cy="276999"/>
          </a:xfrm>
          <a:prstGeom prst="rect">
            <a:avLst/>
          </a:prstGeom>
          <a:noFill/>
        </p:spPr>
        <p:txBody>
          <a:bodyPr wrap="square" rtlCol="0">
            <a:spAutoFit/>
          </a:bodyPr>
          <a:lstStyle/>
          <a:p>
            <a:pPr algn="ctr"/>
            <a:r>
              <a:rPr lang="en-GB" sz="1200" dirty="0"/>
              <a:t>1,0 bn</a:t>
            </a:r>
          </a:p>
        </p:txBody>
      </p:sp>
      <p:sp>
        <p:nvSpPr>
          <p:cNvPr id="103" name="TextBox 102">
            <a:extLst>
              <a:ext uri="{FF2B5EF4-FFF2-40B4-BE49-F238E27FC236}">
                <a16:creationId xmlns:a16="http://schemas.microsoft.com/office/drawing/2014/main" id="{EE9E27F0-BCAE-35B7-A2F5-4B2EEB09909A}"/>
              </a:ext>
            </a:extLst>
          </p:cNvPr>
          <p:cNvSpPr txBox="1"/>
          <p:nvPr/>
        </p:nvSpPr>
        <p:spPr>
          <a:xfrm>
            <a:off x="8480016" y="2387490"/>
            <a:ext cx="1033184" cy="276999"/>
          </a:xfrm>
          <a:prstGeom prst="rect">
            <a:avLst/>
          </a:prstGeom>
          <a:noFill/>
        </p:spPr>
        <p:txBody>
          <a:bodyPr wrap="square" rtlCol="0">
            <a:spAutoFit/>
          </a:bodyPr>
          <a:lstStyle/>
          <a:p>
            <a:pPr algn="ctr"/>
            <a:r>
              <a:rPr lang="en-GB" sz="1200" dirty="0"/>
              <a:t>1,6 bn</a:t>
            </a:r>
          </a:p>
        </p:txBody>
      </p:sp>
      <p:sp>
        <p:nvSpPr>
          <p:cNvPr id="104" name="TextBox 103">
            <a:extLst>
              <a:ext uri="{FF2B5EF4-FFF2-40B4-BE49-F238E27FC236}">
                <a16:creationId xmlns:a16="http://schemas.microsoft.com/office/drawing/2014/main" id="{AD5B7709-79B6-12A9-5340-FCC5BC2D5076}"/>
              </a:ext>
            </a:extLst>
          </p:cNvPr>
          <p:cNvSpPr txBox="1"/>
          <p:nvPr/>
        </p:nvSpPr>
        <p:spPr>
          <a:xfrm>
            <a:off x="9927812" y="3386758"/>
            <a:ext cx="838800" cy="600164"/>
          </a:xfrm>
          <a:prstGeom prst="rect">
            <a:avLst/>
          </a:prstGeom>
          <a:noFill/>
        </p:spPr>
        <p:txBody>
          <a:bodyPr wrap="square" rtlCol="0">
            <a:spAutoFit/>
          </a:bodyPr>
          <a:lstStyle/>
          <a:p>
            <a:r>
              <a:rPr lang="nb-NO" sz="1100" dirty="0">
                <a:solidFill>
                  <a:schemeClr val="tx1">
                    <a:lumMod val="75000"/>
                    <a:lumOff val="25000"/>
                  </a:schemeClr>
                </a:solidFill>
              </a:rPr>
              <a:t>Omsetning  </a:t>
            </a:r>
            <a:r>
              <a:rPr lang="nb-NO" sz="1100" u="sng" dirty="0">
                <a:solidFill>
                  <a:schemeClr val="tx1">
                    <a:lumMod val="75000"/>
                    <a:lumOff val="25000"/>
                  </a:schemeClr>
                </a:solidFill>
              </a:rPr>
              <a:t>- kostnader </a:t>
            </a:r>
            <a:r>
              <a:rPr lang="nb-NO" sz="1100" dirty="0">
                <a:solidFill>
                  <a:schemeClr val="tx1">
                    <a:lumMod val="75000"/>
                    <a:lumOff val="25000"/>
                  </a:schemeClr>
                </a:solidFill>
              </a:rPr>
              <a:t>= resultat</a:t>
            </a:r>
          </a:p>
        </p:txBody>
      </p:sp>
      <p:sp>
        <p:nvSpPr>
          <p:cNvPr id="105" name="TextBox 104">
            <a:extLst>
              <a:ext uri="{FF2B5EF4-FFF2-40B4-BE49-F238E27FC236}">
                <a16:creationId xmlns:a16="http://schemas.microsoft.com/office/drawing/2014/main" id="{6077C10C-F32F-592F-2AC5-335DA7B567D5}"/>
              </a:ext>
            </a:extLst>
          </p:cNvPr>
          <p:cNvSpPr txBox="1"/>
          <p:nvPr/>
        </p:nvSpPr>
        <p:spPr>
          <a:xfrm>
            <a:off x="8607792" y="3486731"/>
            <a:ext cx="730800" cy="276999"/>
          </a:xfrm>
          <a:prstGeom prst="rect">
            <a:avLst/>
          </a:prstGeom>
          <a:noFill/>
        </p:spPr>
        <p:txBody>
          <a:bodyPr wrap="square" rtlCol="0">
            <a:spAutoFit/>
          </a:bodyPr>
          <a:lstStyle/>
          <a:p>
            <a:pPr algn="ctr"/>
            <a:r>
              <a:rPr lang="en-GB" sz="1200" dirty="0"/>
              <a:t>820 mrd</a:t>
            </a:r>
          </a:p>
        </p:txBody>
      </p:sp>
      <p:pic>
        <p:nvPicPr>
          <p:cNvPr id="106" name="Picture 2" descr="Google logo - Wikipedia">
            <a:extLst>
              <a:ext uri="{FF2B5EF4-FFF2-40B4-BE49-F238E27FC236}">
                <a16:creationId xmlns:a16="http://schemas.microsoft.com/office/drawing/2014/main" id="{9D8DD812-5BBF-4A1E-2B8E-34494A7C3A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617" y="100295"/>
            <a:ext cx="482732" cy="16332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380211D2-F0F0-4305-75F6-E59FA4748CB4}"/>
              </a:ext>
            </a:extLst>
          </p:cNvPr>
          <p:cNvSpPr txBox="1"/>
          <p:nvPr/>
        </p:nvSpPr>
        <p:spPr>
          <a:xfrm>
            <a:off x="694057" y="6628204"/>
            <a:ext cx="6096000" cy="200055"/>
          </a:xfrm>
          <a:prstGeom prst="rect">
            <a:avLst/>
          </a:prstGeom>
          <a:noFill/>
        </p:spPr>
        <p:txBody>
          <a:bodyPr wrap="square">
            <a:spAutoFit/>
          </a:bodyPr>
          <a:lstStyle/>
          <a:p>
            <a:r>
              <a:rPr lang="en-GB" sz="700" dirty="0"/>
              <a:t>https://companiesmarketcap.com/</a:t>
            </a:r>
          </a:p>
        </p:txBody>
      </p:sp>
    </p:spTree>
    <p:extLst>
      <p:ext uri="{BB962C8B-B14F-4D97-AF65-F5344CB8AC3E}">
        <p14:creationId xmlns:p14="http://schemas.microsoft.com/office/powerpoint/2010/main" val="326237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7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7"/>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01"/>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39"/>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40"/>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42"/>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43"/>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80"/>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1"/>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2"/>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83"/>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84"/>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85"/>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86"/>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87"/>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91"/>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4" grpId="0" animBg="1"/>
      <p:bldP spid="15" grpId="0" animBg="1"/>
      <p:bldP spid="16" grpId="0" animBg="1"/>
      <p:bldP spid="17" grpId="0" animBg="1"/>
      <p:bldP spid="18"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5" grpId="0"/>
      <p:bldP spid="46" grpId="0"/>
      <p:bldP spid="47" grpId="0" animBg="1"/>
      <p:bldP spid="48" grpId="0" animBg="1"/>
      <p:bldP spid="51" grpId="0"/>
      <p:bldP spid="52" grpId="0"/>
      <p:bldP spid="53" grpId="0"/>
      <p:bldP spid="54" grpId="0" animBg="1"/>
      <p:bldP spid="55" grpId="0"/>
      <p:bldP spid="56" grpId="0" animBg="1"/>
      <p:bldP spid="57" grpId="0" animBg="1"/>
      <p:bldP spid="58" grpId="0" animBg="1"/>
      <p:bldP spid="61" grpId="0"/>
      <p:bldP spid="62" grpId="0"/>
      <p:bldP spid="63" grpId="0"/>
      <p:bldP spid="64" grpId="0" animBg="1"/>
      <p:bldP spid="65" grpId="0" animBg="1"/>
      <p:bldP spid="66" grpId="0" animBg="1"/>
      <p:bldP spid="69" grpId="0"/>
      <p:bldP spid="70" grpId="0"/>
      <p:bldP spid="71" grpId="0"/>
      <p:bldP spid="72" grpId="0" animBg="1"/>
      <p:bldP spid="73" grpId="0" animBg="1"/>
      <p:bldP spid="74" grpId="0" animBg="1"/>
      <p:bldP spid="77" grpId="0"/>
      <p:bldP spid="78" grpId="0"/>
      <p:bldP spid="79" grpId="0"/>
      <p:bldP spid="80" grpId="0" animBg="1"/>
      <p:bldP spid="81" grpId="0" animBg="1"/>
      <p:bldP spid="82" grpId="0" animBg="1"/>
      <p:bldP spid="85" grpId="0"/>
      <p:bldP spid="86" grpId="0"/>
      <p:bldP spid="87" grpId="0"/>
      <p:bldP spid="88" grpId="0"/>
      <p:bldP spid="89" grpId="0"/>
      <p:bldP spid="90" grpId="0"/>
      <p:bldP spid="91" grpId="0"/>
      <p:bldP spid="92" grpId="0"/>
      <p:bldP spid="93" grpId="0"/>
      <p:bldP spid="94" grpId="0"/>
      <p:bldP spid="95" grpId="0"/>
      <p:bldP spid="97" grpId="0"/>
      <p:bldP spid="98" grpId="0"/>
      <p:bldP spid="99" grpId="0"/>
      <p:bldP spid="100" grpId="0"/>
      <p:bldP spid="101" grpId="0" animBg="1"/>
      <p:bldP spid="102" grpId="0"/>
      <p:bldP spid="103" grpId="0"/>
      <p:bldP spid="104" grpId="0"/>
      <p:bldP spid="10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47ADB-46B6-4E33-9633-BB4462EF7622}"/>
              </a:ext>
            </a:extLst>
          </p:cNvPr>
          <p:cNvPicPr>
            <a:picLocks noChangeAspect="1"/>
          </p:cNvPicPr>
          <p:nvPr/>
        </p:nvPicPr>
        <p:blipFill>
          <a:blip r:embed="rId2"/>
          <a:stretch>
            <a:fillRect/>
          </a:stretch>
        </p:blipFill>
        <p:spPr>
          <a:xfrm>
            <a:off x="7937" y="0"/>
            <a:ext cx="10053538" cy="6930620"/>
          </a:xfrm>
          <a:prstGeom prst="rect">
            <a:avLst/>
          </a:prstGeom>
        </p:spPr>
      </p:pic>
      <p:pic>
        <p:nvPicPr>
          <p:cNvPr id="6" name="Picture 5">
            <a:extLst>
              <a:ext uri="{FF2B5EF4-FFF2-40B4-BE49-F238E27FC236}">
                <a16:creationId xmlns:a16="http://schemas.microsoft.com/office/drawing/2014/main" id="{B23D4E74-2262-3711-B44B-4318A75F075C}"/>
              </a:ext>
            </a:extLst>
          </p:cNvPr>
          <p:cNvPicPr>
            <a:picLocks noChangeAspect="1"/>
          </p:cNvPicPr>
          <p:nvPr/>
        </p:nvPicPr>
        <p:blipFill>
          <a:blip r:embed="rId3"/>
          <a:stretch>
            <a:fillRect/>
          </a:stretch>
        </p:blipFill>
        <p:spPr>
          <a:xfrm>
            <a:off x="9525000" y="3429000"/>
            <a:ext cx="2487435" cy="2350273"/>
          </a:xfrm>
          <a:prstGeom prst="rect">
            <a:avLst/>
          </a:prstGeom>
        </p:spPr>
      </p:pic>
    </p:spTree>
    <p:extLst>
      <p:ext uri="{BB962C8B-B14F-4D97-AF65-F5344CB8AC3E}">
        <p14:creationId xmlns:p14="http://schemas.microsoft.com/office/powerpoint/2010/main" val="16992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791BF026-55E0-76BD-0957-387131A5CF00}"/>
              </a:ext>
            </a:extLst>
          </p:cNvPr>
          <p:cNvSpPr txBox="1">
            <a:spLocks/>
          </p:cNvSpPr>
          <p:nvPr/>
        </p:nvSpPr>
        <p:spPr>
          <a:xfrm>
            <a:off x="10233881" y="6599888"/>
            <a:ext cx="1958119" cy="235232"/>
          </a:xfrm>
          <a:prstGeom prst="rect">
            <a:avLst/>
          </a:prstGeom>
        </p:spPr>
        <p:txBody>
          <a:bodyPr vert="horz" lIns="0" tIns="0" rIns="0" bIns="0" rtlCol="0" anchor="ctr"/>
          <a:lstStyle>
            <a:defPPr>
              <a:defRPr lang="nb-NO"/>
            </a:defPPr>
            <a:lvl1pPr marL="0" algn="r" defTabSz="914400" rtl="0" eaLnBrk="1" latinLnBrk="0" hangingPunct="1">
              <a:defRPr sz="1200" kern="1200">
                <a:solidFill>
                  <a:srgbClr val="009D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altLang="nb-NO" sz="700">
                <a:solidFill>
                  <a:schemeClr val="bg2">
                    <a:lumMod val="25000"/>
                  </a:schemeClr>
                </a:solidFill>
                <a:cs typeface="Calibri" panose="020F0502020204030204" pitchFamily="34" charset="0"/>
              </a:rPr>
              <a:t>BUS101_Bedriftsøkonomiske sammenhenger</a:t>
            </a:r>
          </a:p>
        </p:txBody>
      </p:sp>
      <p:sp>
        <p:nvSpPr>
          <p:cNvPr id="7" name="Slide Number Placeholder 9">
            <a:extLst>
              <a:ext uri="{FF2B5EF4-FFF2-40B4-BE49-F238E27FC236}">
                <a16:creationId xmlns:a16="http://schemas.microsoft.com/office/drawing/2014/main" id="{1FA06854-45EA-EDC0-47EA-879A3D9D825C}"/>
              </a:ext>
            </a:extLst>
          </p:cNvPr>
          <p:cNvSpPr txBox="1">
            <a:spLocks/>
          </p:cNvSpPr>
          <p:nvPr/>
        </p:nvSpPr>
        <p:spPr>
          <a:xfrm>
            <a:off x="11866414" y="6599888"/>
            <a:ext cx="234893" cy="231613"/>
          </a:xfrm>
          <a:prstGeom prst="rect">
            <a:avLst/>
          </a:prstGeom>
        </p:spPr>
        <p:txBody>
          <a:bodyPr vert="horz" lIns="0" tIns="0" rIns="0" bIns="0" rtlCol="0" anchor="ctr"/>
          <a:lstStyle>
            <a:defPPr>
              <a:defRPr lang="nb-NO"/>
            </a:defPPr>
            <a:lvl1pPr marL="0" algn="l" defTabSz="914400" rtl="0" eaLnBrk="1" latinLnBrk="0" hangingPunct="1">
              <a:defRPr sz="1200" kern="1200">
                <a:solidFill>
                  <a:srgbClr val="009D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altLang="nb-NO" sz="700">
                <a:solidFill>
                  <a:schemeClr val="bg2">
                    <a:lumMod val="25000"/>
                  </a:schemeClr>
                </a:solidFill>
                <a:cs typeface="Calibri" panose="020F0502020204030204" pitchFamily="34" charset="0"/>
              </a:rPr>
              <a:t>s. </a:t>
            </a:r>
            <a:fld id="{182D40AC-E4B7-44D0-AB2A-1A195DA07EA7}" type="slidenum">
              <a:rPr lang="nb-NO" altLang="nb-NO" sz="700" smtClean="0">
                <a:solidFill>
                  <a:schemeClr val="bg2">
                    <a:lumMod val="25000"/>
                  </a:schemeClr>
                </a:solidFill>
                <a:cs typeface="Calibri" panose="020F0502020204030204" pitchFamily="34" charset="0"/>
              </a:rPr>
              <a:pPr algn="r"/>
              <a:t>23</a:t>
            </a:fld>
            <a:endParaRPr lang="nb-NO" altLang="nb-NO" sz="700">
              <a:solidFill>
                <a:schemeClr val="bg2">
                  <a:lumMod val="25000"/>
                </a:schemeClr>
              </a:solidFill>
              <a:cs typeface="Calibri" panose="020F0502020204030204" pitchFamily="34" charset="0"/>
            </a:endParaRPr>
          </a:p>
        </p:txBody>
      </p:sp>
      <p:sp>
        <p:nvSpPr>
          <p:cNvPr id="2" name="Rectangle 1">
            <a:extLst>
              <a:ext uri="{FF2B5EF4-FFF2-40B4-BE49-F238E27FC236}">
                <a16:creationId xmlns:a16="http://schemas.microsoft.com/office/drawing/2014/main" id="{7D63327A-A63B-DA72-1ED9-264B200EE982}"/>
              </a:ext>
            </a:extLst>
          </p:cNvPr>
          <p:cNvSpPr/>
          <p:nvPr/>
        </p:nvSpPr>
        <p:spPr>
          <a:xfrm>
            <a:off x="0" y="0"/>
            <a:ext cx="60984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10BD8DB-EA0C-E064-92DB-314D3650CB5B}"/>
              </a:ext>
            </a:extLst>
          </p:cNvPr>
          <p:cNvSpPr/>
          <p:nvPr/>
        </p:nvSpPr>
        <p:spPr>
          <a:xfrm>
            <a:off x="0" y="0"/>
            <a:ext cx="169200" cy="1692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16F5BBF-6D74-1640-64B2-E80C8812D8C4}"/>
              </a:ext>
            </a:extLst>
          </p:cNvPr>
          <p:cNvSpPr/>
          <p:nvPr/>
        </p:nvSpPr>
        <p:spPr>
          <a:xfrm>
            <a:off x="6096000" y="0"/>
            <a:ext cx="60984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7C191D7-DE13-24A0-4534-1BDB74B57A65}"/>
              </a:ext>
            </a:extLst>
          </p:cNvPr>
          <p:cNvSpPr/>
          <p:nvPr/>
        </p:nvSpPr>
        <p:spPr>
          <a:xfrm>
            <a:off x="6096000" y="0"/>
            <a:ext cx="475200" cy="4752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DCC56D0-3E62-C19A-F980-7BA252061B74}"/>
              </a:ext>
            </a:extLst>
          </p:cNvPr>
          <p:cNvSpPr txBox="1"/>
          <p:nvPr/>
        </p:nvSpPr>
        <p:spPr>
          <a:xfrm>
            <a:off x="-168736" y="554623"/>
            <a:ext cx="6100762" cy="338554"/>
          </a:xfrm>
          <a:prstGeom prst="rect">
            <a:avLst/>
          </a:prstGeom>
          <a:noFill/>
        </p:spPr>
        <p:txBody>
          <a:bodyPr wrap="square">
            <a:spAutoFit/>
          </a:bodyPr>
          <a:lstStyle/>
          <a:p>
            <a:pPr algn="ctr" rtl="0">
              <a:defRPr sz="1600" b="1" i="0" u="none" strike="noStrike" kern="1200" cap="all" baseline="0">
                <a:solidFill>
                  <a:prstClr val="black">
                    <a:lumMod val="65000"/>
                    <a:lumOff val="35000"/>
                  </a:prstClr>
                </a:solidFill>
                <a:latin typeface="+mn-lt"/>
                <a:ea typeface="+mn-ea"/>
                <a:cs typeface="+mn-cs"/>
              </a:defRPr>
            </a:pPr>
            <a:r>
              <a:rPr lang="nb-NO" dirty="0">
                <a:solidFill>
                  <a:schemeClr val="bg1"/>
                </a:solidFill>
              </a:rPr>
              <a:t>Norges andel av verdens befolkning</a:t>
            </a:r>
          </a:p>
        </p:txBody>
      </p:sp>
      <p:cxnSp>
        <p:nvCxnSpPr>
          <p:cNvPr id="14" name="Connector: Elbow 13">
            <a:extLst>
              <a:ext uri="{FF2B5EF4-FFF2-40B4-BE49-F238E27FC236}">
                <a16:creationId xmlns:a16="http://schemas.microsoft.com/office/drawing/2014/main" id="{00E68633-DF9F-72B6-7897-6A4BF44C8CD1}"/>
              </a:ext>
            </a:extLst>
          </p:cNvPr>
          <p:cNvCxnSpPr/>
          <p:nvPr/>
        </p:nvCxnSpPr>
        <p:spPr>
          <a:xfrm>
            <a:off x="169200" y="84600"/>
            <a:ext cx="808660" cy="639300"/>
          </a:xfrm>
          <a:prstGeom prst="bentConnector3">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sp>
        <p:nvSpPr>
          <p:cNvPr id="15" name="TextBox 14">
            <a:extLst>
              <a:ext uri="{FF2B5EF4-FFF2-40B4-BE49-F238E27FC236}">
                <a16:creationId xmlns:a16="http://schemas.microsoft.com/office/drawing/2014/main" id="{B8D0992E-65D4-798E-458B-DAB8E2A89E5C}"/>
              </a:ext>
            </a:extLst>
          </p:cNvPr>
          <p:cNvSpPr txBox="1"/>
          <p:nvPr/>
        </p:nvSpPr>
        <p:spPr>
          <a:xfrm>
            <a:off x="6257612" y="639223"/>
            <a:ext cx="6100762" cy="338554"/>
          </a:xfrm>
          <a:prstGeom prst="rect">
            <a:avLst/>
          </a:prstGeom>
          <a:noFill/>
        </p:spPr>
        <p:txBody>
          <a:bodyPr wrap="square">
            <a:spAutoFit/>
          </a:bodyPr>
          <a:lstStyle/>
          <a:p>
            <a:pPr algn="ctr" rtl="0">
              <a:defRPr sz="1600" b="1" i="0" u="none" strike="noStrike" kern="1200" cap="all" baseline="0">
                <a:solidFill>
                  <a:prstClr val="black">
                    <a:lumMod val="65000"/>
                    <a:lumOff val="35000"/>
                  </a:prstClr>
                </a:solidFill>
                <a:latin typeface="+mn-lt"/>
                <a:ea typeface="+mn-ea"/>
                <a:cs typeface="+mn-cs"/>
              </a:defRPr>
            </a:pPr>
            <a:r>
              <a:rPr lang="nb-NO" dirty="0">
                <a:solidFill>
                  <a:schemeClr val="bg1"/>
                </a:solidFill>
              </a:rPr>
              <a:t>Norges andel av verdensøkonomien</a:t>
            </a:r>
          </a:p>
        </p:txBody>
      </p:sp>
      <p:cxnSp>
        <p:nvCxnSpPr>
          <p:cNvPr id="16" name="Connector: Elbow 15">
            <a:extLst>
              <a:ext uri="{FF2B5EF4-FFF2-40B4-BE49-F238E27FC236}">
                <a16:creationId xmlns:a16="http://schemas.microsoft.com/office/drawing/2014/main" id="{2AC60AC3-B45B-A576-154A-95B3306FE8CB}"/>
              </a:ext>
            </a:extLst>
          </p:cNvPr>
          <p:cNvCxnSpPr>
            <a:cxnSpLocks/>
            <a:stCxn id="9" idx="3"/>
          </p:cNvCxnSpPr>
          <p:nvPr/>
        </p:nvCxnSpPr>
        <p:spPr>
          <a:xfrm>
            <a:off x="6571200" y="237600"/>
            <a:ext cx="833008" cy="570900"/>
          </a:xfrm>
          <a:prstGeom prst="bentConnector3">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9913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P spid="3" grpId="0" animBg="1"/>
      <p:bldP spid="8" grpId="0" animBg="1"/>
      <p:bldP spid="9" grpId="0" animBg="1"/>
      <p:bldP spid="12"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D8903-90CC-4869-9409-947B0A56A36F}"/>
              </a:ext>
            </a:extLst>
          </p:cNvPr>
          <p:cNvPicPr/>
          <p:nvPr/>
        </p:nvPicPr>
        <p:blipFill>
          <a:blip r:embed="rId2"/>
          <a:stretch>
            <a:fillRect/>
          </a:stretch>
        </p:blipFill>
        <p:spPr>
          <a:xfrm>
            <a:off x="6555271" y="213907"/>
            <a:ext cx="4473189" cy="2958663"/>
          </a:xfrm>
          <a:prstGeom prst="rect">
            <a:avLst/>
          </a:prstGeom>
        </p:spPr>
      </p:pic>
      <p:sp>
        <p:nvSpPr>
          <p:cNvPr id="6" name="Footer Placeholder 8">
            <a:extLst>
              <a:ext uri="{FF2B5EF4-FFF2-40B4-BE49-F238E27FC236}">
                <a16:creationId xmlns:a16="http://schemas.microsoft.com/office/drawing/2014/main" id="{44A4A888-6B2B-47C7-2A53-355A3B007B96}"/>
              </a:ext>
            </a:extLst>
          </p:cNvPr>
          <p:cNvSpPr txBox="1">
            <a:spLocks/>
          </p:cNvSpPr>
          <p:nvPr/>
        </p:nvSpPr>
        <p:spPr>
          <a:xfrm>
            <a:off x="6666611" y="3193768"/>
            <a:ext cx="1912889" cy="235232"/>
          </a:xfrm>
          <a:prstGeom prst="rect">
            <a:avLst/>
          </a:prstGeom>
        </p:spPr>
        <p:txBody>
          <a:bodyPr vert="horz" lIns="0" tIns="0" rIns="0" bIns="0" rtlCol="0" anchor="ctr"/>
          <a:lstStyle>
            <a:defPPr>
              <a:defRPr lang="nb-NO"/>
            </a:defPPr>
            <a:lvl1pPr marL="0" algn="r" defTabSz="914400" rtl="0" eaLnBrk="1" latinLnBrk="0" hangingPunct="1">
              <a:defRPr sz="1200" kern="1200">
                <a:solidFill>
                  <a:srgbClr val="009D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altLang="nb-NO" sz="1050">
                <a:solidFill>
                  <a:schemeClr val="bg2">
                    <a:lumMod val="25000"/>
                  </a:schemeClr>
                </a:solidFill>
                <a:cs typeface="Calibri" panose="020F0502020204030204" pitchFamily="34" charset="0"/>
              </a:rPr>
              <a:t>1 Giga = 10</a:t>
            </a:r>
            <a:r>
              <a:rPr lang="nb-NO" altLang="nb-NO" sz="1050" baseline="30000">
                <a:solidFill>
                  <a:schemeClr val="bg2">
                    <a:lumMod val="25000"/>
                  </a:schemeClr>
                </a:solidFill>
                <a:cs typeface="Calibri" panose="020F0502020204030204" pitchFamily="34" charset="0"/>
              </a:rPr>
              <a:t>9</a:t>
            </a:r>
            <a:r>
              <a:rPr lang="nb-NO" altLang="nb-NO" sz="1050">
                <a:solidFill>
                  <a:schemeClr val="bg2">
                    <a:lumMod val="25000"/>
                  </a:schemeClr>
                </a:solidFill>
                <a:cs typeface="Calibri" panose="020F0502020204030204" pitchFamily="34" charset="0"/>
              </a:rPr>
              <a:t> (1 000 000 000)</a:t>
            </a:r>
          </a:p>
        </p:txBody>
      </p:sp>
      <p:pic>
        <p:nvPicPr>
          <p:cNvPr id="7" name="Picture 2" descr="This infographic visualizes the 100 trillion global economy by country GDP">
            <a:extLst>
              <a:ext uri="{FF2B5EF4-FFF2-40B4-BE49-F238E27FC236}">
                <a16:creationId xmlns:a16="http://schemas.microsoft.com/office/drawing/2014/main" id="{55EAF947-F678-0F9E-3408-676423547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406888" cy="8336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D3BE36CD-A954-FA78-B279-B2058EC29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709" y="3773157"/>
            <a:ext cx="6334197" cy="2476567"/>
          </a:xfrm>
          <a:prstGeom prst="rect">
            <a:avLst/>
          </a:prstGeom>
        </p:spPr>
      </p:pic>
    </p:spTree>
    <p:extLst>
      <p:ext uri="{BB962C8B-B14F-4D97-AF65-F5344CB8AC3E}">
        <p14:creationId xmlns:p14="http://schemas.microsoft.com/office/powerpoint/2010/main" val="224965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CB0B71E-2D08-4A1D-AE5A-DBFC28143F30}"/>
              </a:ext>
            </a:extLst>
          </p:cNvPr>
          <p:cNvSpPr/>
          <p:nvPr/>
        </p:nvSpPr>
        <p:spPr>
          <a:xfrm>
            <a:off x="1428355" y="4211089"/>
            <a:ext cx="4376054" cy="2132676"/>
          </a:xfrm>
          <a:prstGeom prst="roundRect">
            <a:avLst/>
          </a:prstGeom>
          <a:solidFill>
            <a:srgbClr val="A5BC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u="sng" dirty="0">
                <a:solidFill>
                  <a:schemeClr val="tx1">
                    <a:lumMod val="85000"/>
                    <a:lumOff val="15000"/>
                  </a:schemeClr>
                </a:solidFill>
                <a:latin typeface="Calibri Light" panose="020F0302020204030204" pitchFamily="34" charset="0"/>
                <a:cs typeface="Calibri Light" panose="020F0302020204030204" pitchFamily="34" charset="0"/>
              </a:rPr>
              <a:t>Milton Friedman, 1962</a:t>
            </a:r>
            <a:r>
              <a:rPr lang="en-US" dirty="0">
                <a:solidFill>
                  <a:schemeClr val="tx1">
                    <a:lumMod val="85000"/>
                    <a:lumOff val="15000"/>
                  </a:schemeClr>
                </a:solidFill>
                <a:latin typeface="Calibri Light" panose="020F0302020204030204" pitchFamily="34" charset="0"/>
                <a:cs typeface="Calibri Light" panose="020F0302020204030204" pitchFamily="34" charset="0"/>
              </a:rPr>
              <a:t>: “</a:t>
            </a:r>
            <a:r>
              <a:rPr lang="nb-NO" dirty="0">
                <a:solidFill>
                  <a:schemeClr val="tx1">
                    <a:lumMod val="85000"/>
                    <a:lumOff val="15000"/>
                  </a:schemeClr>
                </a:solidFill>
                <a:latin typeface="Calibri Light" panose="020F0302020204030204" pitchFamily="34" charset="0"/>
                <a:cs typeface="Calibri Light" panose="020F0302020204030204" pitchFamily="34" charset="0"/>
              </a:rPr>
              <a:t>Det er ett og bare ett samfunnsansvar for en bedrift – å anvende ressursene og engasjere seg i aktiviteter for å øke fortjenesten så lenge den holder seg innenfor spillereglene, det vil si deltar i åpen og fri konkurranse uten svindel og bedrageri</a:t>
            </a:r>
            <a:r>
              <a:rPr lang="en-US" dirty="0">
                <a:solidFill>
                  <a:schemeClr val="tx1">
                    <a:lumMod val="85000"/>
                    <a:lumOff val="15000"/>
                  </a:schemeClr>
                </a:solidFill>
                <a:latin typeface="Calibri Light" panose="020F0302020204030204" pitchFamily="34" charset="0"/>
                <a:cs typeface="Calibri Light" panose="020F0302020204030204" pitchFamily="34" charset="0"/>
              </a:rPr>
              <a:t>”.</a:t>
            </a:r>
          </a:p>
        </p:txBody>
      </p:sp>
      <p:pic>
        <p:nvPicPr>
          <p:cNvPr id="1026" name="Picture 2" descr="Image">
            <a:extLst>
              <a:ext uri="{FF2B5EF4-FFF2-40B4-BE49-F238E27FC236}">
                <a16:creationId xmlns:a16="http://schemas.microsoft.com/office/drawing/2014/main" id="{68D55799-4805-4D91-9487-FF273AE00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35" y="4855594"/>
            <a:ext cx="843666" cy="84366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218FEC78-7C82-4C4E-9A50-5B4BAD9114E2}"/>
              </a:ext>
            </a:extLst>
          </p:cNvPr>
          <p:cNvSpPr/>
          <p:nvPr/>
        </p:nvSpPr>
        <p:spPr>
          <a:xfrm>
            <a:off x="1428355" y="1601644"/>
            <a:ext cx="4376054" cy="2396197"/>
          </a:xfrm>
          <a:prstGeom prst="roundRect">
            <a:avLst/>
          </a:prstGeom>
          <a:solidFill>
            <a:srgbClr val="A5BC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b-NO" b="1" u="sng" dirty="0">
                <a:solidFill>
                  <a:schemeClr val="tx1">
                    <a:lumMod val="85000"/>
                    <a:lumOff val="15000"/>
                  </a:schemeClr>
                </a:solidFill>
                <a:latin typeface="Calibri Light" panose="020F0302020204030204" pitchFamily="34" charset="0"/>
                <a:cs typeface="Calibri Light" panose="020F0302020204030204" pitchFamily="34" charset="0"/>
              </a:rPr>
              <a:t>Adam Smith, 1776: </a:t>
            </a:r>
            <a:r>
              <a:rPr lang="nb-NO" dirty="0">
                <a:solidFill>
                  <a:schemeClr val="tx1">
                    <a:lumMod val="85000"/>
                    <a:lumOff val="15000"/>
                  </a:schemeClr>
                </a:solidFill>
                <a:latin typeface="Calibri Light" panose="020F0302020204030204" pitchFamily="34" charset="0"/>
                <a:cs typeface="Calibri Light" panose="020F0302020204030204" pitchFamily="34" charset="0"/>
              </a:rPr>
              <a:t>“Det er ikke fra slakterens, bryggerens eller bakerens godhet vi forventer vår middag, men fra hensyn deres til egeninteressen. Vi appellerer ikke til deres menneskelighet, men til egenkjærligheten, og snakker aldri til dem om våre egne behov, men om hva som tjener dem”.</a:t>
            </a:r>
          </a:p>
        </p:txBody>
      </p:sp>
      <p:pic>
        <p:nvPicPr>
          <p:cNvPr id="1028" name="Picture 4" descr="Adam Smith">
            <a:extLst>
              <a:ext uri="{FF2B5EF4-FFF2-40B4-BE49-F238E27FC236}">
                <a16:creationId xmlns:a16="http://schemas.microsoft.com/office/drawing/2014/main" id="{749F8B4C-9CBC-4963-9F83-3C08E8D64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35" y="2082295"/>
            <a:ext cx="828329" cy="12378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06454285-24DA-475A-AB22-BBD21423A4A0}"/>
              </a:ext>
            </a:extLst>
          </p:cNvPr>
          <p:cNvSpPr/>
          <p:nvPr/>
        </p:nvSpPr>
        <p:spPr>
          <a:xfrm>
            <a:off x="7415104" y="1601643"/>
            <a:ext cx="4451310" cy="2396197"/>
          </a:xfrm>
          <a:prstGeom prst="roundRect">
            <a:avLst/>
          </a:prstGeom>
          <a:solidFill>
            <a:srgbClr val="00BC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u="sng" dirty="0">
                <a:solidFill>
                  <a:schemeClr val="tx1">
                    <a:lumMod val="85000"/>
                    <a:lumOff val="15000"/>
                  </a:schemeClr>
                </a:solidFill>
                <a:latin typeface="Calibri Light" panose="020F0302020204030204" pitchFamily="34" charset="0"/>
                <a:cs typeface="Calibri Light" panose="020F0302020204030204" pitchFamily="34" charset="0"/>
              </a:rPr>
              <a:t>Peter Drucker, 1975</a:t>
            </a:r>
            <a:r>
              <a:rPr lang="en-US" dirty="0">
                <a:solidFill>
                  <a:schemeClr val="tx1">
                    <a:lumMod val="85000"/>
                    <a:lumOff val="15000"/>
                  </a:schemeClr>
                </a:solidFill>
                <a:latin typeface="Calibri Light" panose="020F0302020204030204" pitchFamily="34" charset="0"/>
                <a:cs typeface="Calibri Light" panose="020F0302020204030204" pitchFamily="34" charset="0"/>
              </a:rPr>
              <a:t>: “</a:t>
            </a:r>
            <a:r>
              <a:rPr lang="nb-NO" dirty="0">
                <a:solidFill>
                  <a:schemeClr val="tx1">
                    <a:lumMod val="85000"/>
                    <a:lumOff val="15000"/>
                  </a:schemeClr>
                </a:solidFill>
                <a:latin typeface="Calibri Light" panose="020F0302020204030204" pitchFamily="34" charset="0"/>
                <a:cs typeface="Calibri Light" panose="020F0302020204030204" pitchFamily="34" charset="0"/>
              </a:rPr>
              <a:t>Det er ingen konflikt mellom "profitt" og "sosialt ansvar". Å tjene nok til å dekke de reelle kostnadene som bare den såkalte «profitten» kan dekke, er å utvise økonomisk og sosialt ansvar - det er faktisk </a:t>
            </a:r>
            <a:r>
              <a:rPr lang="nb-NO" i="1" dirty="0">
                <a:solidFill>
                  <a:schemeClr val="tx1">
                    <a:lumMod val="85000"/>
                    <a:lumOff val="15000"/>
                  </a:schemeClr>
                </a:solidFill>
                <a:latin typeface="Calibri Light" panose="020F0302020204030204" pitchFamily="34" charset="0"/>
                <a:cs typeface="Calibri Light" panose="020F0302020204030204" pitchFamily="34" charset="0"/>
              </a:rPr>
              <a:t>det</a:t>
            </a:r>
            <a:r>
              <a:rPr lang="nb-NO" dirty="0">
                <a:solidFill>
                  <a:schemeClr val="tx1">
                    <a:lumMod val="85000"/>
                    <a:lumOff val="15000"/>
                  </a:schemeClr>
                </a:solidFill>
                <a:latin typeface="Calibri Light" panose="020F0302020204030204" pitchFamily="34" charset="0"/>
                <a:cs typeface="Calibri Light" panose="020F0302020204030204" pitchFamily="34" charset="0"/>
              </a:rPr>
              <a:t> spesifikke sosiale og økonomiske ansvaret til bedriften</a:t>
            </a:r>
            <a:r>
              <a:rPr lang="en-US" dirty="0">
                <a:solidFill>
                  <a:schemeClr val="tx1">
                    <a:lumMod val="85000"/>
                    <a:lumOff val="15000"/>
                  </a:schemeClr>
                </a:solidFill>
                <a:latin typeface="Calibri Light" panose="020F0302020204030204" pitchFamily="34" charset="0"/>
                <a:cs typeface="Calibri Light" panose="020F0302020204030204" pitchFamily="34" charset="0"/>
              </a:rPr>
              <a:t>”.</a:t>
            </a:r>
          </a:p>
        </p:txBody>
      </p:sp>
      <p:pic>
        <p:nvPicPr>
          <p:cNvPr id="25" name="Picture 24">
            <a:extLst>
              <a:ext uri="{FF2B5EF4-FFF2-40B4-BE49-F238E27FC236}">
                <a16:creationId xmlns:a16="http://schemas.microsoft.com/office/drawing/2014/main" id="{B7E20231-7D0B-4F74-949F-12B33F404C41}"/>
              </a:ext>
            </a:extLst>
          </p:cNvPr>
          <p:cNvPicPr>
            <a:picLocks noChangeAspect="1"/>
          </p:cNvPicPr>
          <p:nvPr/>
        </p:nvPicPr>
        <p:blipFill>
          <a:blip r:embed="rId5"/>
          <a:stretch>
            <a:fillRect/>
          </a:stretch>
        </p:blipFill>
        <p:spPr>
          <a:xfrm>
            <a:off x="6282240" y="2106360"/>
            <a:ext cx="980703" cy="1028542"/>
          </a:xfrm>
          <a:prstGeom prst="rect">
            <a:avLst/>
          </a:prstGeom>
        </p:spPr>
      </p:pic>
      <p:sp>
        <p:nvSpPr>
          <p:cNvPr id="33" name="Rectangle: Rounded Corners 32">
            <a:extLst>
              <a:ext uri="{FF2B5EF4-FFF2-40B4-BE49-F238E27FC236}">
                <a16:creationId xmlns:a16="http://schemas.microsoft.com/office/drawing/2014/main" id="{963B43F2-DDF8-42B4-971B-7069152E58E8}"/>
              </a:ext>
            </a:extLst>
          </p:cNvPr>
          <p:cNvSpPr/>
          <p:nvPr/>
        </p:nvSpPr>
        <p:spPr>
          <a:xfrm>
            <a:off x="7415104" y="4211088"/>
            <a:ext cx="4376054" cy="2132675"/>
          </a:xfrm>
          <a:prstGeom prst="roundRect">
            <a:avLst/>
          </a:prstGeom>
          <a:solidFill>
            <a:srgbClr val="00BC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u="sng" dirty="0">
                <a:solidFill>
                  <a:schemeClr val="tx1">
                    <a:lumMod val="85000"/>
                    <a:lumOff val="15000"/>
                  </a:schemeClr>
                </a:solidFill>
                <a:latin typeface="Calibri Light" panose="020F0302020204030204" pitchFamily="34" charset="0"/>
                <a:cs typeface="Calibri Light" panose="020F0302020204030204" pitchFamily="34" charset="0"/>
              </a:rPr>
              <a:t>Michael Porter, 2011</a:t>
            </a:r>
            <a:r>
              <a:rPr lang="en-US" dirty="0">
                <a:solidFill>
                  <a:schemeClr val="tx1">
                    <a:lumMod val="85000"/>
                    <a:lumOff val="15000"/>
                  </a:schemeClr>
                </a:solidFill>
                <a:latin typeface="Calibri Light" panose="020F0302020204030204" pitchFamily="34" charset="0"/>
                <a:cs typeface="Calibri Light" panose="020F0302020204030204" pitchFamily="34" charset="0"/>
              </a:rPr>
              <a:t>: “</a:t>
            </a:r>
            <a:r>
              <a:rPr lang="nb-NO" dirty="0">
                <a:solidFill>
                  <a:schemeClr val="tx1">
                    <a:lumMod val="85000"/>
                    <a:lumOff val="15000"/>
                  </a:schemeClr>
                </a:solidFill>
                <a:latin typeface="Calibri Light" panose="020F0302020204030204" pitchFamily="34" charset="0"/>
                <a:cs typeface="Calibri Light" panose="020F0302020204030204" pitchFamily="34" charset="0"/>
              </a:rPr>
              <a:t>Formålet til bedriften må omdefineres til å skape delt verdi, ikke bare profitt i seg selv. Dette vil drive den neste bølgen av innovasjon og produktivitetsvekst i den globale økonomien</a:t>
            </a:r>
            <a:r>
              <a:rPr lang="en-US" dirty="0">
                <a:solidFill>
                  <a:schemeClr val="tx1">
                    <a:lumMod val="85000"/>
                    <a:lumOff val="15000"/>
                  </a:schemeClr>
                </a:solidFill>
                <a:latin typeface="Calibri Light" panose="020F0302020204030204" pitchFamily="34" charset="0"/>
                <a:cs typeface="Calibri Light" panose="020F0302020204030204" pitchFamily="34" charset="0"/>
              </a:rPr>
              <a:t>”.</a:t>
            </a:r>
          </a:p>
        </p:txBody>
      </p:sp>
      <p:pic>
        <p:nvPicPr>
          <p:cNvPr id="31" name="Picture 30">
            <a:extLst>
              <a:ext uri="{FF2B5EF4-FFF2-40B4-BE49-F238E27FC236}">
                <a16:creationId xmlns:a16="http://schemas.microsoft.com/office/drawing/2014/main" id="{422612E9-071B-4C74-B5D3-A4155C6FDA4D}"/>
              </a:ext>
            </a:extLst>
          </p:cNvPr>
          <p:cNvPicPr>
            <a:picLocks noChangeAspect="1"/>
          </p:cNvPicPr>
          <p:nvPr/>
        </p:nvPicPr>
        <p:blipFill>
          <a:blip r:embed="rId6"/>
          <a:stretch>
            <a:fillRect/>
          </a:stretch>
        </p:blipFill>
        <p:spPr>
          <a:xfrm>
            <a:off x="6282240" y="4547459"/>
            <a:ext cx="980703" cy="1055259"/>
          </a:xfrm>
          <a:prstGeom prst="rect">
            <a:avLst/>
          </a:prstGeom>
        </p:spPr>
      </p:pic>
      <p:sp>
        <p:nvSpPr>
          <p:cNvPr id="12" name="Tittel 1">
            <a:extLst>
              <a:ext uri="{FF2B5EF4-FFF2-40B4-BE49-F238E27FC236}">
                <a16:creationId xmlns:a16="http://schemas.microsoft.com/office/drawing/2014/main" id="{97D5A61A-97AF-D01E-D153-89DAF149CE47}"/>
              </a:ext>
            </a:extLst>
          </p:cNvPr>
          <p:cNvSpPr>
            <a:spLocks noGrp="1"/>
          </p:cNvSpPr>
          <p:nvPr>
            <p:ph type="title"/>
          </p:nvPr>
        </p:nvSpPr>
        <p:spPr>
          <a:xfrm>
            <a:off x="343311" y="241552"/>
            <a:ext cx="9588000" cy="978729"/>
          </a:xfrm>
        </p:spPr>
        <p:txBody>
          <a:bodyPr vert="horz" wrap="square" lIns="91440" tIns="45720" rIns="91440" bIns="45720" rtlCol="0" anchor="ctr">
            <a:spAutoFit/>
          </a:bodyPr>
          <a:lstStyle/>
          <a:p>
            <a:pPr>
              <a:lnSpc>
                <a:spcPct val="90000"/>
              </a:lnSpc>
            </a:pPr>
            <a:r>
              <a:rPr lang="nb-NO" dirty="0">
                <a:solidFill>
                  <a:srgbClr val="41723A"/>
                </a:solidFill>
                <a:latin typeface="Calibri Light" panose="020F0302020204030204" pitchFamily="34" charset="0"/>
                <a:cs typeface="Calibri Light" panose="020F0302020204030204" pitchFamily="34" charset="0"/>
              </a:rPr>
              <a:t>Hva er bedriftens rolle i samfunnet?</a:t>
            </a:r>
            <a:br>
              <a:rPr lang="nb-NO" dirty="0">
                <a:solidFill>
                  <a:srgbClr val="41723A"/>
                </a:solidFill>
                <a:latin typeface="Calibri Light" panose="020F0302020204030204" pitchFamily="34" charset="0"/>
                <a:cs typeface="Calibri Light" panose="020F0302020204030204" pitchFamily="34" charset="0"/>
              </a:rPr>
            </a:br>
            <a:r>
              <a:rPr lang="nb-NO" sz="2000" dirty="0">
                <a:solidFill>
                  <a:srgbClr val="41723A"/>
                </a:solidFill>
                <a:latin typeface="Calibri Light" panose="020F0302020204030204" pitchFamily="34" charset="0"/>
                <a:cs typeface="Calibri Light" panose="020F0302020204030204" pitchFamily="34" charset="0"/>
              </a:rPr>
              <a:t>(CSR = Corporate Social Responsibility)</a:t>
            </a:r>
          </a:p>
        </p:txBody>
      </p:sp>
    </p:spTree>
    <p:extLst>
      <p:ext uri="{BB962C8B-B14F-4D97-AF65-F5344CB8AC3E}">
        <p14:creationId xmlns:p14="http://schemas.microsoft.com/office/powerpoint/2010/main" val="18809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anim calcmode="lin" valueType="num">
                                      <p:cBhvr>
                                        <p:cTn id="31" dur="1000" fill="hold"/>
                                        <p:tgtEl>
                                          <p:spTgt spid="31"/>
                                        </p:tgtEl>
                                        <p:attrNameLst>
                                          <p:attrName>ppt_x</p:attrName>
                                        </p:attrNameLst>
                                      </p:cBhvr>
                                      <p:tavLst>
                                        <p:tav tm="0">
                                          <p:val>
                                            <p:strVal val="#ppt_x"/>
                                          </p:val>
                                        </p:tav>
                                        <p:tav tm="100000">
                                          <p:val>
                                            <p:strVal val="#ppt_x"/>
                                          </p:val>
                                        </p:tav>
                                      </p:tavLst>
                                    </p:anim>
                                    <p:anim calcmode="lin" valueType="num">
                                      <p:cBhvr>
                                        <p:cTn id="3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8"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p:cNvGrpSpPr/>
          <p:nvPr/>
        </p:nvGrpSpPr>
        <p:grpSpPr>
          <a:xfrm>
            <a:off x="9459809" y="1966478"/>
            <a:ext cx="2382260" cy="3690154"/>
            <a:chOff x="9459809" y="1966478"/>
            <a:chExt cx="2382260" cy="3690154"/>
          </a:xfrm>
        </p:grpSpPr>
        <p:grpSp>
          <p:nvGrpSpPr>
            <p:cNvPr id="14" name="Grupper 13"/>
            <p:cNvGrpSpPr/>
            <p:nvPr/>
          </p:nvGrpSpPr>
          <p:grpSpPr>
            <a:xfrm>
              <a:off x="9459809" y="1966478"/>
              <a:ext cx="1391676" cy="3690154"/>
              <a:chOff x="9500135" y="2516395"/>
              <a:chExt cx="1380786" cy="3635361"/>
            </a:xfrm>
          </p:grpSpPr>
          <p:cxnSp>
            <p:nvCxnSpPr>
              <p:cNvPr id="54" name="Lige forbindelse 53">
                <a:extLst>
                  <a:ext uri="{FF2B5EF4-FFF2-40B4-BE49-F238E27FC236}">
                    <a16:creationId xmlns:a16="http://schemas.microsoft.com/office/drawing/2014/main" id="{44E7D8DF-C71F-3544-973E-C6B4882ECB66}"/>
                  </a:ext>
                </a:extLst>
              </p:cNvPr>
              <p:cNvCxnSpPr>
                <a:cxnSpLocks/>
              </p:cNvCxnSpPr>
              <p:nvPr/>
            </p:nvCxnSpPr>
            <p:spPr>
              <a:xfrm>
                <a:off x="10880921" y="2516395"/>
                <a:ext cx="0" cy="3635361"/>
              </a:xfrm>
              <a:prstGeom prst="line">
                <a:avLst/>
              </a:prstGeom>
              <a:ln w="57150" cap="rnd">
                <a:solidFill>
                  <a:srgbClr val="BFBFBF"/>
                </a:solidFill>
                <a:prstDash val="sysDot"/>
                <a:round/>
              </a:ln>
            </p:spPr>
            <p:style>
              <a:lnRef idx="1">
                <a:schemeClr val="accent1"/>
              </a:lnRef>
              <a:fillRef idx="0">
                <a:schemeClr val="accent1"/>
              </a:fillRef>
              <a:effectRef idx="0">
                <a:schemeClr val="accent1"/>
              </a:effectRef>
              <a:fontRef idx="minor">
                <a:schemeClr val="tx1"/>
              </a:fontRef>
            </p:style>
          </p:cxnSp>
          <p:cxnSp>
            <p:nvCxnSpPr>
              <p:cNvPr id="63" name="Lige forbindelse 62">
                <a:extLst>
                  <a:ext uri="{FF2B5EF4-FFF2-40B4-BE49-F238E27FC236}">
                    <a16:creationId xmlns:a16="http://schemas.microsoft.com/office/drawing/2014/main" id="{0683A8E8-0919-4F40-99C4-DAE3795F43C5}"/>
                  </a:ext>
                </a:extLst>
              </p:cNvPr>
              <p:cNvCxnSpPr>
                <a:cxnSpLocks/>
              </p:cNvCxnSpPr>
              <p:nvPr/>
            </p:nvCxnSpPr>
            <p:spPr>
              <a:xfrm>
                <a:off x="10653360" y="6061584"/>
                <a:ext cx="183571" cy="0"/>
              </a:xfrm>
              <a:prstGeom prst="line">
                <a:avLst/>
              </a:prstGeom>
              <a:ln w="57150" cap="rnd">
                <a:solidFill>
                  <a:srgbClr val="BFBFBF"/>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Lige forbindelse 61">
                <a:extLst>
                  <a:ext uri="{FF2B5EF4-FFF2-40B4-BE49-F238E27FC236}">
                    <a16:creationId xmlns:a16="http://schemas.microsoft.com/office/drawing/2014/main" id="{1D6E4AA0-1046-B84A-B5D8-B3E045555895}"/>
                  </a:ext>
                </a:extLst>
              </p:cNvPr>
              <p:cNvCxnSpPr>
                <a:cxnSpLocks/>
              </p:cNvCxnSpPr>
              <p:nvPr/>
            </p:nvCxnSpPr>
            <p:spPr>
              <a:xfrm>
                <a:off x="9500135" y="2516835"/>
                <a:ext cx="1349844" cy="0"/>
              </a:xfrm>
              <a:prstGeom prst="line">
                <a:avLst/>
              </a:prstGeom>
              <a:ln w="57150" cap="rnd">
                <a:solidFill>
                  <a:srgbClr val="BFBFB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89" name="Picture 2" descr="https://www.fn.no/var/globalis/storage/images/5/5/8/1/831855-10-nor-NO/M+%C3%91l-10-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3806" y="3244127"/>
              <a:ext cx="815358" cy="815358"/>
            </a:xfrm>
            <a:prstGeom prst="rect">
              <a:avLst/>
            </a:prstGeom>
            <a:noFill/>
            <a:extLst>
              <a:ext uri="{909E8E84-426E-40DD-AFC4-6F175D3DCCD1}">
                <a14:hiddenFill xmlns:a14="http://schemas.microsoft.com/office/drawing/2010/main">
                  <a:solidFill>
                    <a:srgbClr val="FFFFFF"/>
                  </a:solidFill>
                </a14:hiddenFill>
              </a:ext>
            </a:extLst>
          </p:spPr>
        </p:pic>
        <p:sp>
          <p:nvSpPr>
            <p:cNvPr id="90" name="TekstSylinder 89"/>
            <p:cNvSpPr txBox="1"/>
            <p:nvPr/>
          </p:nvSpPr>
          <p:spPr>
            <a:xfrm>
              <a:off x="9929366" y="2849716"/>
              <a:ext cx="1912703" cy="369332"/>
            </a:xfrm>
            <a:prstGeom prst="rect">
              <a:avLst/>
            </a:prstGeom>
            <a:noFill/>
          </p:spPr>
          <p:txBody>
            <a:bodyPr wrap="none" rtlCol="0">
              <a:spAutoFit/>
            </a:bodyPr>
            <a:lstStyle/>
            <a:p>
              <a:r>
                <a:rPr lang="nb-NO">
                  <a:latin typeface="Bahnschrift Condensed" panose="020B0502040204020203" pitchFamily="34" charset="0"/>
                </a:rPr>
                <a:t>Målet som kopler disse</a:t>
              </a:r>
            </a:p>
          </p:txBody>
        </p:sp>
      </p:grpSp>
      <p:pic>
        <p:nvPicPr>
          <p:cNvPr id="77" name="Billede 76" descr="E_SDG_logo_No UN Emblem_square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657" y="212299"/>
            <a:ext cx="888694" cy="628134"/>
          </a:xfrm>
          <a:prstGeom prst="rect">
            <a:avLst/>
          </a:prstGeom>
        </p:spPr>
      </p:pic>
      <p:sp>
        <p:nvSpPr>
          <p:cNvPr id="4" name="Tekstfelt 3"/>
          <p:cNvSpPr txBox="1"/>
          <p:nvPr/>
        </p:nvSpPr>
        <p:spPr>
          <a:xfrm>
            <a:off x="2311810" y="292100"/>
            <a:ext cx="6614160" cy="484748"/>
          </a:xfrm>
          <a:prstGeom prst="rect">
            <a:avLst/>
          </a:prstGeom>
          <a:noFill/>
        </p:spPr>
        <p:txBody>
          <a:bodyPr wrap="square" rtlCol="0">
            <a:spAutoFit/>
          </a:bodyPr>
          <a:lstStyle/>
          <a:p>
            <a:pPr algn="ctr" defTabSz="685800">
              <a:defRPr/>
            </a:pPr>
            <a:r>
              <a:rPr lang="da-DK" sz="2550" b="1">
                <a:solidFill>
                  <a:prstClr val="black">
                    <a:lumMod val="65000"/>
                    <a:lumOff val="35000"/>
                  </a:prstClr>
                </a:solidFill>
                <a:latin typeface="Bahnschrift Condensed" panose="020B0502040204020203" pitchFamily="34" charset="0"/>
              </a:rPr>
              <a:t>Samspill mellom bærekraftsmålene</a:t>
            </a:r>
          </a:p>
        </p:txBody>
      </p:sp>
      <p:sp>
        <p:nvSpPr>
          <p:cNvPr id="79" name="Tekstfelt 78">
            <a:extLst>
              <a:ext uri="{FF2B5EF4-FFF2-40B4-BE49-F238E27FC236}">
                <a16:creationId xmlns:a16="http://schemas.microsoft.com/office/drawing/2014/main" id="{C7B57FFC-BF44-5749-A0FA-EC47308C7538}"/>
              </a:ext>
            </a:extLst>
          </p:cNvPr>
          <p:cNvSpPr txBox="1"/>
          <p:nvPr/>
        </p:nvSpPr>
        <p:spPr>
          <a:xfrm>
            <a:off x="625633" y="6376317"/>
            <a:ext cx="5683104" cy="200055"/>
          </a:xfrm>
          <a:prstGeom prst="rect">
            <a:avLst/>
          </a:prstGeom>
          <a:noFill/>
        </p:spPr>
        <p:txBody>
          <a:bodyPr wrap="square" rtlCol="0">
            <a:spAutoFit/>
          </a:bodyPr>
          <a:lstStyle/>
          <a:p>
            <a:pPr defTabSz="685800">
              <a:defRPr/>
            </a:pPr>
            <a:r>
              <a:rPr lang="da-DK" sz="700">
                <a:solidFill>
                  <a:prstClr val="white">
                    <a:lumMod val="75000"/>
                  </a:prstClr>
                </a:solidFill>
                <a:latin typeface="Avenir Roman" panose="02000503020000020003" pitchFamily="2" charset="0"/>
              </a:rPr>
              <a:t>Model </a:t>
            </a:r>
            <a:r>
              <a:rPr lang="da-DK" sz="700" err="1">
                <a:solidFill>
                  <a:prstClr val="white">
                    <a:lumMod val="75000"/>
                  </a:prstClr>
                </a:solidFill>
                <a:latin typeface="Avenir Roman" panose="02000503020000020003" pitchFamily="2" charset="0"/>
              </a:rPr>
              <a:t>developed</a:t>
            </a:r>
            <a:r>
              <a:rPr lang="da-DK" sz="700">
                <a:solidFill>
                  <a:prstClr val="white">
                    <a:lumMod val="75000"/>
                  </a:prstClr>
                </a:solidFill>
                <a:latin typeface="Avenir Roman" panose="02000503020000020003" pitchFamily="2" charset="0"/>
              </a:rPr>
              <a:t> by Katherine </a:t>
            </a:r>
            <a:r>
              <a:rPr lang="da-DK" sz="700" err="1">
                <a:solidFill>
                  <a:prstClr val="white">
                    <a:lumMod val="75000"/>
                  </a:prstClr>
                </a:solidFill>
                <a:latin typeface="Avenir Roman" panose="02000503020000020003" pitchFamily="2" charset="0"/>
              </a:rPr>
              <a:t>Richardson</a:t>
            </a:r>
            <a:r>
              <a:rPr lang="da-DK" sz="700">
                <a:solidFill>
                  <a:prstClr val="white">
                    <a:lumMod val="75000"/>
                  </a:prstClr>
                </a:solidFill>
                <a:latin typeface="Avenir Roman" panose="02000503020000020003" pitchFamily="2" charset="0"/>
              </a:rPr>
              <a:t>, Professor, </a:t>
            </a:r>
            <a:r>
              <a:rPr lang="da-DK" sz="700" err="1">
                <a:solidFill>
                  <a:prstClr val="white">
                    <a:lumMod val="75000"/>
                  </a:prstClr>
                </a:solidFill>
                <a:latin typeface="Avenir Roman" panose="02000503020000020003" pitchFamily="2" charset="0"/>
              </a:rPr>
              <a:t>University</a:t>
            </a:r>
            <a:r>
              <a:rPr lang="da-DK" sz="700">
                <a:solidFill>
                  <a:prstClr val="white">
                    <a:lumMod val="75000"/>
                  </a:prstClr>
                </a:solidFill>
                <a:latin typeface="Avenir Roman" panose="02000503020000020003" pitchFamily="2" charset="0"/>
              </a:rPr>
              <a:t> of Copenhagen, 2019. Design by KØSCH</a:t>
            </a:r>
          </a:p>
        </p:txBody>
      </p:sp>
      <p:grpSp>
        <p:nvGrpSpPr>
          <p:cNvPr id="15" name="Gruppe 14"/>
          <p:cNvGrpSpPr/>
          <p:nvPr/>
        </p:nvGrpSpPr>
        <p:grpSpPr>
          <a:xfrm>
            <a:off x="6261642" y="1341000"/>
            <a:ext cx="3650358" cy="1218683"/>
            <a:chOff x="5657800" y="1244292"/>
            <a:chExt cx="3650358" cy="1218683"/>
          </a:xfrm>
        </p:grpSpPr>
        <p:pic>
          <p:nvPicPr>
            <p:cNvPr id="64" name="Picture 6" descr="https://www.fn.no/var/globalis/storage/images/6/0/9/1/831906-14-nor-NO/M+%C3%91l-13-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918" y="1665838"/>
              <a:ext cx="793798" cy="79379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https://www.fn.no/var/globalis/storage/images/3/2/9/1/831923-13-nor-NO/M+%C3%91l-14-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7045" y="1665837"/>
              <a:ext cx="797138" cy="79713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ttps://www.fn.no/var/globalis/storage/images/0/4/9/1/831940-10-nor-NO/M+%C3%91l-15-RG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9901" y="1665837"/>
              <a:ext cx="772738" cy="772738"/>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p:cNvSpPr txBox="1"/>
            <p:nvPr/>
          </p:nvSpPr>
          <p:spPr>
            <a:xfrm>
              <a:off x="5657800" y="1244292"/>
              <a:ext cx="3650358" cy="369332"/>
            </a:xfrm>
            <a:prstGeom prst="rect">
              <a:avLst/>
            </a:prstGeom>
            <a:noFill/>
          </p:spPr>
          <p:txBody>
            <a:bodyPr wrap="none" rtlCol="0">
              <a:spAutoFit/>
            </a:bodyPr>
            <a:lstStyle/>
            <a:p>
              <a:r>
                <a:rPr lang="nb-NO">
                  <a:latin typeface="Bahnschrift Condensed" panose="020B0502040204020203" pitchFamily="34" charset="0"/>
                </a:rPr>
                <a:t>Mål som omfatter «den globale </a:t>
              </a:r>
              <a:r>
                <a:rPr lang="nb-NO" err="1">
                  <a:latin typeface="Bahnschrift Condensed" panose="020B0502040204020203" pitchFamily="34" charset="0"/>
                </a:rPr>
                <a:t>almenningen</a:t>
              </a:r>
              <a:r>
                <a:rPr lang="nb-NO">
                  <a:latin typeface="Bahnschrift Condensed" panose="020B0502040204020203" pitchFamily="34" charset="0"/>
                </a:rPr>
                <a:t>»</a:t>
              </a:r>
            </a:p>
          </p:txBody>
        </p:sp>
      </p:grpSp>
      <p:grpSp>
        <p:nvGrpSpPr>
          <p:cNvPr id="3" name="Gruppe 2"/>
          <p:cNvGrpSpPr/>
          <p:nvPr/>
        </p:nvGrpSpPr>
        <p:grpSpPr>
          <a:xfrm>
            <a:off x="623999" y="1057852"/>
            <a:ext cx="4475047" cy="5174208"/>
            <a:chOff x="623999" y="1057852"/>
            <a:chExt cx="4475047" cy="5174208"/>
          </a:xfrm>
        </p:grpSpPr>
        <p:sp>
          <p:nvSpPr>
            <p:cNvPr id="109" name="Femkant 108"/>
            <p:cNvSpPr/>
            <p:nvPr/>
          </p:nvSpPr>
          <p:spPr>
            <a:xfrm>
              <a:off x="623999" y="1062849"/>
              <a:ext cx="4475047" cy="5169211"/>
            </a:xfrm>
            <a:prstGeom prst="homePlate">
              <a:avLst>
                <a:gd name="adj" fmla="val 1301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85000"/>
                  </a:schemeClr>
                </a:solidFill>
              </a:endParaRPr>
            </a:p>
          </p:txBody>
        </p:sp>
        <p:sp>
          <p:nvSpPr>
            <p:cNvPr id="81" name="TekstSylinder 80"/>
            <p:cNvSpPr txBox="1"/>
            <p:nvPr/>
          </p:nvSpPr>
          <p:spPr>
            <a:xfrm>
              <a:off x="1269392" y="1057852"/>
              <a:ext cx="2230098" cy="369332"/>
            </a:xfrm>
            <a:prstGeom prst="rect">
              <a:avLst/>
            </a:prstGeom>
            <a:noFill/>
          </p:spPr>
          <p:txBody>
            <a:bodyPr wrap="none" rtlCol="0">
              <a:spAutoFit/>
            </a:bodyPr>
            <a:lstStyle/>
            <a:p>
              <a:r>
                <a:rPr lang="nb-NO">
                  <a:latin typeface="Bahnschrift Condensed" panose="020B0502040204020203" pitchFamily="34" charset="0"/>
                </a:rPr>
                <a:t>Verktøy for transformasjon</a:t>
              </a:r>
            </a:p>
          </p:txBody>
        </p:sp>
      </p:grpSp>
      <p:grpSp>
        <p:nvGrpSpPr>
          <p:cNvPr id="16" name="Gruppe 15"/>
          <p:cNvGrpSpPr/>
          <p:nvPr/>
        </p:nvGrpSpPr>
        <p:grpSpPr>
          <a:xfrm>
            <a:off x="5335900" y="4869000"/>
            <a:ext cx="5440100" cy="1264496"/>
            <a:chOff x="5423700" y="4647749"/>
            <a:chExt cx="5440100" cy="1264496"/>
          </a:xfrm>
        </p:grpSpPr>
        <p:pic>
          <p:nvPicPr>
            <p:cNvPr id="82" name="Bilde 81"/>
            <p:cNvPicPr>
              <a:picLocks noChangeAspect="1"/>
            </p:cNvPicPr>
            <p:nvPr/>
          </p:nvPicPr>
          <p:blipFill>
            <a:blip r:embed="rId8"/>
            <a:stretch>
              <a:fillRect/>
            </a:stretch>
          </p:blipFill>
          <p:spPr>
            <a:xfrm>
              <a:off x="5423700" y="5088345"/>
              <a:ext cx="786902" cy="786902"/>
            </a:xfrm>
            <a:prstGeom prst="rect">
              <a:avLst/>
            </a:prstGeom>
          </p:spPr>
        </p:pic>
        <p:pic>
          <p:nvPicPr>
            <p:cNvPr id="83" name="Bilde 82"/>
            <p:cNvPicPr>
              <a:picLocks noChangeAspect="1"/>
            </p:cNvPicPr>
            <p:nvPr/>
          </p:nvPicPr>
          <p:blipFill>
            <a:blip r:embed="rId9"/>
            <a:stretch>
              <a:fillRect/>
            </a:stretch>
          </p:blipFill>
          <p:spPr>
            <a:xfrm>
              <a:off x="6326507" y="5088345"/>
              <a:ext cx="801486" cy="801486"/>
            </a:xfrm>
            <a:prstGeom prst="rect">
              <a:avLst/>
            </a:prstGeom>
          </p:spPr>
        </p:pic>
        <p:pic>
          <p:nvPicPr>
            <p:cNvPr id="84" name="Bilde 83"/>
            <p:cNvPicPr>
              <a:picLocks noChangeAspect="1"/>
            </p:cNvPicPr>
            <p:nvPr/>
          </p:nvPicPr>
          <p:blipFill>
            <a:blip r:embed="rId10"/>
            <a:stretch>
              <a:fillRect/>
            </a:stretch>
          </p:blipFill>
          <p:spPr>
            <a:xfrm>
              <a:off x="7243898" y="5088345"/>
              <a:ext cx="819168" cy="819168"/>
            </a:xfrm>
            <a:prstGeom prst="rect">
              <a:avLst/>
            </a:prstGeom>
          </p:spPr>
        </p:pic>
        <p:pic>
          <p:nvPicPr>
            <p:cNvPr id="85" name="Picture 2" descr="https://www.fn.no/var/globalis/storage/images/3/5/7/1/831753-17-nor-NO/M+%C3%91l-4-RGB.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78971" y="5088345"/>
              <a:ext cx="806395" cy="8063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https://www.fn.no/var/globalis/storage/images/0/7/7/1/831770-15-nor-NO/M+%C3%91l-5-RGB.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01271" y="5088345"/>
              <a:ext cx="823900" cy="8239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https://www.fn.no/var/globalis/storage/images/7/8/7/1/831787-18-nor-NO/M+%C3%91l-6-RG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41075" y="5088345"/>
              <a:ext cx="822725" cy="822725"/>
            </a:xfrm>
            <a:prstGeom prst="rect">
              <a:avLst/>
            </a:prstGeom>
            <a:noFill/>
            <a:extLst>
              <a:ext uri="{909E8E84-426E-40DD-AFC4-6F175D3DCCD1}">
                <a14:hiddenFill xmlns:a14="http://schemas.microsoft.com/office/drawing/2010/main">
                  <a:solidFill>
                    <a:srgbClr val="FFFFFF"/>
                  </a:solidFill>
                </a14:hiddenFill>
              </a:ext>
            </a:extLst>
          </p:spPr>
        </p:pic>
        <p:sp>
          <p:nvSpPr>
            <p:cNvPr id="88" name="TekstSylinder 87"/>
            <p:cNvSpPr txBox="1"/>
            <p:nvPr/>
          </p:nvSpPr>
          <p:spPr>
            <a:xfrm>
              <a:off x="6445475" y="4647749"/>
              <a:ext cx="3235181" cy="369332"/>
            </a:xfrm>
            <a:prstGeom prst="rect">
              <a:avLst/>
            </a:prstGeom>
            <a:noFill/>
          </p:spPr>
          <p:txBody>
            <a:bodyPr wrap="none" rtlCol="0">
              <a:spAutoFit/>
            </a:bodyPr>
            <a:lstStyle/>
            <a:p>
              <a:r>
                <a:rPr lang="nb-NO">
                  <a:latin typeface="Bahnschrift Condensed" panose="020B0502040204020203" pitchFamily="34" charset="0"/>
                </a:rPr>
                <a:t>Mål som forbedrer menneskenes velferd</a:t>
              </a:r>
            </a:p>
          </p:txBody>
        </p:sp>
      </p:grpSp>
      <p:cxnSp>
        <p:nvCxnSpPr>
          <p:cNvPr id="20" name="Rett pilkobling 19"/>
          <p:cNvCxnSpPr>
            <a:endCxn id="88" idx="0"/>
          </p:cNvCxnSpPr>
          <p:nvPr/>
        </p:nvCxnSpPr>
        <p:spPr>
          <a:xfrm>
            <a:off x="7968000" y="2961567"/>
            <a:ext cx="7266" cy="1907433"/>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cxnSp>
        <p:nvCxnSpPr>
          <p:cNvPr id="91" name="Rett pilkobling 90"/>
          <p:cNvCxnSpPr/>
          <p:nvPr/>
        </p:nvCxnSpPr>
        <p:spPr>
          <a:xfrm flipV="1">
            <a:off x="8175186" y="2916048"/>
            <a:ext cx="11077" cy="1928373"/>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grpSp>
        <p:nvGrpSpPr>
          <p:cNvPr id="35" name="Gruppe 34"/>
          <p:cNvGrpSpPr/>
          <p:nvPr/>
        </p:nvGrpSpPr>
        <p:grpSpPr>
          <a:xfrm>
            <a:off x="761004" y="1519373"/>
            <a:ext cx="3526577" cy="1090235"/>
            <a:chOff x="784983" y="1066860"/>
            <a:chExt cx="3526577" cy="1090235"/>
          </a:xfrm>
        </p:grpSpPr>
        <p:pic>
          <p:nvPicPr>
            <p:cNvPr id="92" name="Bilde 91"/>
            <p:cNvPicPr>
              <a:picLocks noChangeAspect="1"/>
            </p:cNvPicPr>
            <p:nvPr/>
          </p:nvPicPr>
          <p:blipFill>
            <a:blip r:embed="rId14"/>
            <a:stretch>
              <a:fillRect/>
            </a:stretch>
          </p:blipFill>
          <p:spPr>
            <a:xfrm>
              <a:off x="868959" y="1361085"/>
              <a:ext cx="780350" cy="780350"/>
            </a:xfrm>
            <a:prstGeom prst="rect">
              <a:avLst/>
            </a:prstGeom>
          </p:spPr>
        </p:pic>
        <p:pic>
          <p:nvPicPr>
            <p:cNvPr id="93" name="Picture 2" descr="https://www.fn.no/var/globalis/storage/images/8/3/8/1/831838-18-nor-NO/M+%C3%91l-9-RGB.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67241" y="1361085"/>
              <a:ext cx="785973" cy="78597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https://www.fn.no/var/globalis/storage/images/2/7/8/1/831872-11-nor-NO/M+%C3%91l-11-RGB.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37332" y="1350819"/>
              <a:ext cx="790616" cy="79061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https://www.fn.no/var/globalis/storage/images/9/8/8/1/831889-12-nor-NO/M+%C3%91l-12-RGB.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15550" y="1361085"/>
              <a:ext cx="796010" cy="796010"/>
            </a:xfrm>
            <a:prstGeom prst="rect">
              <a:avLst/>
            </a:prstGeom>
            <a:noFill/>
            <a:extLst>
              <a:ext uri="{909E8E84-426E-40DD-AFC4-6F175D3DCCD1}">
                <a14:hiddenFill xmlns:a14="http://schemas.microsoft.com/office/drawing/2010/main">
                  <a:solidFill>
                    <a:srgbClr val="FFFFFF"/>
                  </a:solidFill>
                </a14:hiddenFill>
              </a:ext>
            </a:extLst>
          </p:spPr>
        </p:pic>
        <p:sp>
          <p:nvSpPr>
            <p:cNvPr id="105" name="TekstSylinder 104"/>
            <p:cNvSpPr txBox="1"/>
            <p:nvPr/>
          </p:nvSpPr>
          <p:spPr>
            <a:xfrm>
              <a:off x="784983" y="1066860"/>
              <a:ext cx="1436612" cy="276999"/>
            </a:xfrm>
            <a:prstGeom prst="rect">
              <a:avLst/>
            </a:prstGeom>
            <a:noFill/>
          </p:spPr>
          <p:txBody>
            <a:bodyPr wrap="none" rtlCol="0">
              <a:spAutoFit/>
            </a:bodyPr>
            <a:lstStyle/>
            <a:p>
              <a:r>
                <a:rPr lang="nb-NO" sz="1200">
                  <a:latin typeface="Bahnschrift Condensed" panose="020B0502040204020203" pitchFamily="34" charset="0"/>
                </a:rPr>
                <a:t>VITENSKAP OG TEKNOLOGI</a:t>
              </a:r>
            </a:p>
          </p:txBody>
        </p:sp>
      </p:grpSp>
      <p:grpSp>
        <p:nvGrpSpPr>
          <p:cNvPr id="39" name="Gruppe 38"/>
          <p:cNvGrpSpPr/>
          <p:nvPr/>
        </p:nvGrpSpPr>
        <p:grpSpPr>
          <a:xfrm>
            <a:off x="746803" y="3839731"/>
            <a:ext cx="1827344" cy="1086105"/>
            <a:chOff x="746803" y="3801698"/>
            <a:chExt cx="1827344" cy="1086105"/>
          </a:xfrm>
        </p:grpSpPr>
        <p:pic>
          <p:nvPicPr>
            <p:cNvPr id="98" name="Picture 4" descr="https://www.fn.no/var/globalis/storage/images/7/5/9/1/831957-9-nor-NO/M+%C3%91l-16-RGB.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64013" y="4077669"/>
              <a:ext cx="810134" cy="81013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https://www.fn.no/var/globalis/storage/images/4/7/9/1/831974-10-nor-NO/M+%C3%91l-17-RGB.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8959" y="4086859"/>
              <a:ext cx="800866" cy="800866"/>
            </a:xfrm>
            <a:prstGeom prst="rect">
              <a:avLst/>
            </a:prstGeom>
            <a:noFill/>
            <a:extLst>
              <a:ext uri="{909E8E84-426E-40DD-AFC4-6F175D3DCCD1}">
                <a14:hiddenFill xmlns:a14="http://schemas.microsoft.com/office/drawing/2010/main">
                  <a:solidFill>
                    <a:srgbClr val="FFFFFF"/>
                  </a:solidFill>
                </a14:hiddenFill>
              </a:ext>
            </a:extLst>
          </p:spPr>
        </p:pic>
        <p:sp>
          <p:nvSpPr>
            <p:cNvPr id="106" name="TekstSylinder 105"/>
            <p:cNvSpPr txBox="1"/>
            <p:nvPr/>
          </p:nvSpPr>
          <p:spPr>
            <a:xfrm>
              <a:off x="746803" y="3801698"/>
              <a:ext cx="1165704" cy="276999"/>
            </a:xfrm>
            <a:prstGeom prst="rect">
              <a:avLst/>
            </a:prstGeom>
            <a:noFill/>
          </p:spPr>
          <p:txBody>
            <a:bodyPr wrap="none" rtlCol="0">
              <a:spAutoFit/>
            </a:bodyPr>
            <a:lstStyle/>
            <a:p>
              <a:r>
                <a:rPr lang="nb-NO" sz="1200">
                  <a:latin typeface="Bahnschrift Condensed" panose="020B0502040204020203" pitchFamily="34" charset="0"/>
                </a:rPr>
                <a:t>STYRINGSSYSTEMER</a:t>
              </a:r>
            </a:p>
          </p:txBody>
        </p:sp>
      </p:grpSp>
      <p:grpSp>
        <p:nvGrpSpPr>
          <p:cNvPr id="41" name="Gruppe 40"/>
          <p:cNvGrpSpPr/>
          <p:nvPr/>
        </p:nvGrpSpPr>
        <p:grpSpPr>
          <a:xfrm>
            <a:off x="782993" y="4997836"/>
            <a:ext cx="2684192" cy="1095164"/>
            <a:chOff x="782993" y="5136896"/>
            <a:chExt cx="2684192" cy="1095164"/>
          </a:xfrm>
        </p:grpSpPr>
        <p:pic>
          <p:nvPicPr>
            <p:cNvPr id="100" name="Picture 2" descr="https://www.fn.no/var/globalis/storage/images/2/7/8/1/831872-11-nor-NO/M+%C3%91l-11-RGB.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8959" y="5432652"/>
              <a:ext cx="790616" cy="79061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https://www.fn.no/var/globalis/storage/images/9/8/8/1/831889-12-nor-NO/M+%C3%91l-12-RGB.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68388" y="5429955"/>
              <a:ext cx="796010" cy="79601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s://www.fn.no/var/globalis/storage/images/4/7/9/1/831974-10-nor-NO/M+%C3%91l-17-RGB.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66319" y="5431194"/>
              <a:ext cx="800866" cy="800866"/>
            </a:xfrm>
            <a:prstGeom prst="rect">
              <a:avLst/>
            </a:prstGeom>
            <a:noFill/>
            <a:extLst>
              <a:ext uri="{909E8E84-426E-40DD-AFC4-6F175D3DCCD1}">
                <a14:hiddenFill xmlns:a14="http://schemas.microsoft.com/office/drawing/2010/main">
                  <a:solidFill>
                    <a:srgbClr val="FFFFFF"/>
                  </a:solidFill>
                </a14:hiddenFill>
              </a:ext>
            </a:extLst>
          </p:spPr>
        </p:pic>
        <p:sp>
          <p:nvSpPr>
            <p:cNvPr id="107" name="TekstSylinder 106"/>
            <p:cNvSpPr txBox="1"/>
            <p:nvPr/>
          </p:nvSpPr>
          <p:spPr>
            <a:xfrm>
              <a:off x="782993" y="5136896"/>
              <a:ext cx="1970411" cy="276999"/>
            </a:xfrm>
            <a:prstGeom prst="rect">
              <a:avLst/>
            </a:prstGeom>
            <a:noFill/>
          </p:spPr>
          <p:txBody>
            <a:bodyPr wrap="none" rtlCol="0">
              <a:spAutoFit/>
            </a:bodyPr>
            <a:lstStyle/>
            <a:p>
              <a:r>
                <a:rPr lang="nb-NO" sz="1200">
                  <a:latin typeface="Bahnschrift Condensed" panose="020B0502040204020203" pitchFamily="34" charset="0"/>
                </a:rPr>
                <a:t>INDIVIDUELL OG KOLLEKTIV HANDLING</a:t>
              </a:r>
            </a:p>
          </p:txBody>
        </p:sp>
      </p:grpSp>
      <p:grpSp>
        <p:nvGrpSpPr>
          <p:cNvPr id="37" name="Gruppe 36"/>
          <p:cNvGrpSpPr/>
          <p:nvPr/>
        </p:nvGrpSpPr>
        <p:grpSpPr>
          <a:xfrm>
            <a:off x="761004" y="2667783"/>
            <a:ext cx="1813142" cy="1106053"/>
            <a:chOff x="761004" y="2415460"/>
            <a:chExt cx="1813142" cy="1106053"/>
          </a:xfrm>
        </p:grpSpPr>
        <p:pic>
          <p:nvPicPr>
            <p:cNvPr id="96" name="Picture 2" descr="FNs bÃ¦rekraftsmÃ¥l 8: anstendig arbeid og Ã¸konomisk vekst "/>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68959" y="2709000"/>
              <a:ext cx="787796" cy="81251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https://www.fn.no/var/globalis/storage/images/4/7/9/1/831974-10-nor-NO/M+%C3%91l-17-RGB.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73280" y="2708620"/>
              <a:ext cx="800866" cy="800866"/>
            </a:xfrm>
            <a:prstGeom prst="rect">
              <a:avLst/>
            </a:prstGeom>
            <a:noFill/>
            <a:extLst>
              <a:ext uri="{909E8E84-426E-40DD-AFC4-6F175D3DCCD1}">
                <a14:hiddenFill xmlns:a14="http://schemas.microsoft.com/office/drawing/2010/main">
                  <a:solidFill>
                    <a:srgbClr val="FFFFFF"/>
                  </a:solidFill>
                </a14:hiddenFill>
              </a:ext>
            </a:extLst>
          </p:spPr>
        </p:pic>
        <p:sp>
          <p:nvSpPr>
            <p:cNvPr id="108" name="TekstSylinder 107"/>
            <p:cNvSpPr txBox="1"/>
            <p:nvPr/>
          </p:nvSpPr>
          <p:spPr>
            <a:xfrm>
              <a:off x="761004" y="2415460"/>
              <a:ext cx="1176925" cy="276999"/>
            </a:xfrm>
            <a:prstGeom prst="rect">
              <a:avLst/>
            </a:prstGeom>
            <a:noFill/>
          </p:spPr>
          <p:txBody>
            <a:bodyPr wrap="none" rtlCol="0">
              <a:spAutoFit/>
            </a:bodyPr>
            <a:lstStyle/>
            <a:p>
              <a:r>
                <a:rPr lang="nb-NO" sz="1200">
                  <a:latin typeface="Bahnschrift Condensed" panose="020B0502040204020203" pitchFamily="34" charset="0"/>
                </a:rPr>
                <a:t>ØKONOMI OG FINANS</a:t>
              </a:r>
            </a:p>
          </p:txBody>
        </p:sp>
      </p:grpSp>
      <p:pic>
        <p:nvPicPr>
          <p:cNvPr id="51" name="Bilde 50"/>
          <p:cNvPicPr>
            <a:picLocks noChangeAspect="1"/>
          </p:cNvPicPr>
          <p:nvPr/>
        </p:nvPicPr>
        <p:blipFill>
          <a:blip r:embed="rId21"/>
          <a:stretch>
            <a:fillRect/>
          </a:stretch>
        </p:blipFill>
        <p:spPr>
          <a:xfrm>
            <a:off x="10092365" y="776848"/>
            <a:ext cx="1749704" cy="323116"/>
          </a:xfrm>
          <a:prstGeom prst="rect">
            <a:avLst/>
          </a:prstGeom>
        </p:spPr>
      </p:pic>
      <p:pic>
        <p:nvPicPr>
          <p:cNvPr id="52" name="Bilde 51"/>
          <p:cNvPicPr>
            <a:picLocks noChangeAspect="1"/>
          </p:cNvPicPr>
          <p:nvPr/>
        </p:nvPicPr>
        <p:blipFill>
          <a:blip r:embed="rId22"/>
          <a:stretch>
            <a:fillRect/>
          </a:stretch>
        </p:blipFill>
        <p:spPr>
          <a:xfrm>
            <a:off x="10859346" y="264474"/>
            <a:ext cx="673043" cy="540000"/>
          </a:xfrm>
          <a:prstGeom prst="rect">
            <a:avLst/>
          </a:prstGeom>
        </p:spPr>
      </p:pic>
    </p:spTree>
    <p:extLst>
      <p:ext uri="{BB962C8B-B14F-4D97-AF65-F5344CB8AC3E}">
        <p14:creationId xmlns:p14="http://schemas.microsoft.com/office/powerpoint/2010/main" val="21505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E8E714-FB89-2276-39F0-36AD44A05318}"/>
              </a:ext>
            </a:extLst>
          </p:cNvPr>
          <p:cNvPicPr>
            <a:picLocks noChangeAspect="1"/>
          </p:cNvPicPr>
          <p:nvPr/>
        </p:nvPicPr>
        <p:blipFill>
          <a:blip r:embed="rId3"/>
          <a:stretch>
            <a:fillRect/>
          </a:stretch>
        </p:blipFill>
        <p:spPr>
          <a:xfrm>
            <a:off x="0" y="0"/>
            <a:ext cx="6849319" cy="6858000"/>
          </a:xfrm>
          <a:prstGeom prst="rect">
            <a:avLst/>
          </a:prstGeom>
        </p:spPr>
      </p:pic>
      <p:pic>
        <p:nvPicPr>
          <p:cNvPr id="6" name="Picture 5">
            <a:extLst>
              <a:ext uri="{FF2B5EF4-FFF2-40B4-BE49-F238E27FC236}">
                <a16:creationId xmlns:a16="http://schemas.microsoft.com/office/drawing/2014/main" id="{A1BE57C4-2879-E761-F4A4-80979E82BFA8}"/>
              </a:ext>
            </a:extLst>
          </p:cNvPr>
          <p:cNvPicPr>
            <a:picLocks noChangeAspect="1"/>
          </p:cNvPicPr>
          <p:nvPr/>
        </p:nvPicPr>
        <p:blipFill>
          <a:blip r:embed="rId4"/>
          <a:stretch>
            <a:fillRect/>
          </a:stretch>
        </p:blipFill>
        <p:spPr>
          <a:xfrm>
            <a:off x="7138987" y="3276600"/>
            <a:ext cx="4391025" cy="3248025"/>
          </a:xfrm>
          <a:prstGeom prst="rect">
            <a:avLst/>
          </a:prstGeom>
        </p:spPr>
      </p:pic>
      <p:sp>
        <p:nvSpPr>
          <p:cNvPr id="7" name="TextBox 6">
            <a:extLst>
              <a:ext uri="{FF2B5EF4-FFF2-40B4-BE49-F238E27FC236}">
                <a16:creationId xmlns:a16="http://schemas.microsoft.com/office/drawing/2014/main" id="{4FBCE599-2444-993E-3951-EAE0588A5FEC}"/>
              </a:ext>
            </a:extLst>
          </p:cNvPr>
          <p:cNvSpPr txBox="1"/>
          <p:nvPr/>
        </p:nvSpPr>
        <p:spPr>
          <a:xfrm>
            <a:off x="7138987" y="1228636"/>
            <a:ext cx="4571156" cy="1754326"/>
          </a:xfrm>
          <a:prstGeom prst="rect">
            <a:avLst/>
          </a:prstGeom>
          <a:noFill/>
        </p:spPr>
        <p:txBody>
          <a:bodyPr wrap="square">
            <a:spAutoFit/>
          </a:bodyPr>
          <a:lstStyle/>
          <a:p>
            <a:r>
              <a:rPr lang="nb-NO" sz="1800" b="0" i="0" u="none" strike="noStrike" baseline="0" dirty="0">
                <a:solidFill>
                  <a:srgbClr val="C00000"/>
                </a:solidFill>
                <a:latin typeface="HelveticaNeueLT Pro 55 Roman"/>
              </a:rPr>
              <a:t>I [PWCs] spørreundersøkelse, som ble sendt ut til ledere for klima- og bærekraftsarbeid i Norges 100 største selskaper, svarer 54 av totalt 64 respondenter at politikerne ikke er modige nok i klimapolitikken. </a:t>
            </a:r>
            <a:endParaRPr lang="en-GB" dirty="0">
              <a:solidFill>
                <a:srgbClr val="C00000"/>
              </a:solidFill>
            </a:endParaRPr>
          </a:p>
        </p:txBody>
      </p:sp>
    </p:spTree>
    <p:extLst>
      <p:ext uri="{BB962C8B-B14F-4D97-AF65-F5344CB8AC3E}">
        <p14:creationId xmlns:p14="http://schemas.microsoft.com/office/powerpoint/2010/main" val="4066266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9EE541B-38FD-4B34-8B25-5235B4655450}"/>
              </a:ext>
            </a:extLst>
          </p:cNvPr>
          <p:cNvSpPr/>
          <p:nvPr/>
        </p:nvSpPr>
        <p:spPr>
          <a:xfrm>
            <a:off x="7046752" y="1937857"/>
            <a:ext cx="4907751" cy="2702964"/>
          </a:xfrm>
          <a:prstGeom prst="rect">
            <a:avLst/>
          </a:prstGeom>
          <a:solidFill>
            <a:srgbClr val="866B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91440" bIns="45720" numCol="1" spcCol="0" rtlCol="0" fromWordArt="0" anchor="t" anchorCtr="0" forceAA="0" compatLnSpc="1">
            <a:prstTxWarp prst="textNoShape">
              <a:avLst/>
            </a:prstTxWarp>
            <a:noAutofit/>
          </a:bodyPr>
          <a:lstStyle/>
          <a:p>
            <a:pPr marL="36000" algn="ctr">
              <a:spcBef>
                <a:spcPts val="600"/>
              </a:spcBef>
            </a:pPr>
            <a:endParaRPr lang="nb-NO" sz="1500" dirty="0">
              <a:solidFill>
                <a:schemeClr val="bg1"/>
              </a:solidFill>
              <a:latin typeface="Minion pro"/>
              <a:cs typeface="Kartika" panose="02020503030404060203" pitchFamily="18" charset="0"/>
            </a:endParaRPr>
          </a:p>
          <a:p>
            <a:pPr marL="36000">
              <a:spcBef>
                <a:spcPts val="600"/>
              </a:spcBef>
            </a:pPr>
            <a:endParaRPr lang="nb-NO" sz="1500" b="1" dirty="0">
              <a:solidFill>
                <a:schemeClr val="bg1"/>
              </a:solidFill>
              <a:latin typeface="Minion pro"/>
              <a:cs typeface="Kartika" panose="02020503030404060203" pitchFamily="18" charset="0"/>
            </a:endParaRPr>
          </a:p>
          <a:p>
            <a:pPr marL="36000">
              <a:spcBef>
                <a:spcPts val="600"/>
              </a:spcBef>
            </a:pPr>
            <a:endParaRPr lang="nb-NO" sz="1500" b="1" dirty="0">
              <a:solidFill>
                <a:schemeClr val="bg1"/>
              </a:solidFill>
              <a:latin typeface="Minion pro"/>
              <a:cs typeface="Kartika" panose="02020503030404060203" pitchFamily="18" charset="0"/>
            </a:endParaRPr>
          </a:p>
          <a:p>
            <a:pPr marL="36000">
              <a:spcBef>
                <a:spcPts val="600"/>
              </a:spcBef>
            </a:pPr>
            <a:endParaRPr lang="nb-NO" sz="1500" b="1" dirty="0">
              <a:solidFill>
                <a:schemeClr val="bg1"/>
              </a:solidFill>
              <a:latin typeface="Minion pro"/>
              <a:cs typeface="Kartika" panose="02020503030404060203" pitchFamily="18" charset="0"/>
            </a:endParaRPr>
          </a:p>
          <a:p>
            <a:pPr marL="36000">
              <a:spcBef>
                <a:spcPts val="600"/>
              </a:spcBef>
            </a:pPr>
            <a:endParaRPr lang="nb-NO" sz="1500" b="1" dirty="0">
              <a:solidFill>
                <a:schemeClr val="bg1"/>
              </a:solidFill>
              <a:latin typeface="Minion pro"/>
              <a:cs typeface="Kartika" panose="02020503030404060203" pitchFamily="18" charset="0"/>
            </a:endParaRPr>
          </a:p>
          <a:p>
            <a:pPr marL="36000">
              <a:spcBef>
                <a:spcPts val="600"/>
              </a:spcBef>
            </a:pPr>
            <a:endParaRPr lang="nb-NO" sz="1500" b="1" dirty="0">
              <a:solidFill>
                <a:schemeClr val="bg1"/>
              </a:solidFill>
              <a:latin typeface="Minion pro"/>
              <a:cs typeface="Kartika" panose="02020503030404060203" pitchFamily="18" charset="0"/>
            </a:endParaRPr>
          </a:p>
          <a:p>
            <a:pPr marL="36000">
              <a:spcBef>
                <a:spcPts val="600"/>
              </a:spcBef>
            </a:pPr>
            <a:endParaRPr lang="nb-NO" sz="1500" b="1" dirty="0">
              <a:solidFill>
                <a:schemeClr val="bg1"/>
              </a:solidFill>
              <a:latin typeface="Minion pro"/>
              <a:cs typeface="Kartika" panose="02020503030404060203" pitchFamily="18" charset="0"/>
            </a:endParaRPr>
          </a:p>
          <a:p>
            <a:pPr marL="36000">
              <a:spcBef>
                <a:spcPts val="600"/>
              </a:spcBef>
            </a:pPr>
            <a:endParaRPr lang="nb-NO" sz="1500" b="1" dirty="0">
              <a:solidFill>
                <a:schemeClr val="bg1"/>
              </a:solidFill>
              <a:latin typeface="Minion pro"/>
              <a:cs typeface="Kartika" panose="02020503030404060203" pitchFamily="18" charset="0"/>
            </a:endParaRPr>
          </a:p>
        </p:txBody>
      </p:sp>
      <p:sp>
        <p:nvSpPr>
          <p:cNvPr id="39" name="Rectangle 38">
            <a:extLst>
              <a:ext uri="{FF2B5EF4-FFF2-40B4-BE49-F238E27FC236}">
                <a16:creationId xmlns:a16="http://schemas.microsoft.com/office/drawing/2014/main" id="{5B11A9D3-9BC8-48CF-A90D-098753859C44}"/>
              </a:ext>
            </a:extLst>
          </p:cNvPr>
          <p:cNvSpPr/>
          <p:nvPr/>
        </p:nvSpPr>
        <p:spPr>
          <a:xfrm>
            <a:off x="7165783" y="2099504"/>
            <a:ext cx="3506679" cy="360040"/>
          </a:xfrm>
          <a:prstGeom prst="rect">
            <a:avLst/>
          </a:prstGeom>
          <a:solidFill>
            <a:srgbClr val="866B5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nb-NO" sz="1500" dirty="0">
                <a:latin typeface="Calibri Light" panose="020F0302020204030204" pitchFamily="34" charset="0"/>
                <a:cs typeface="Calibri Light" panose="020F0302020204030204" pitchFamily="34" charset="0"/>
              </a:rPr>
              <a:t>      </a:t>
            </a:r>
            <a:r>
              <a:rPr lang="nb-NO" sz="1500" b="1" dirty="0">
                <a:latin typeface="Calibri Light" panose="020F0302020204030204" pitchFamily="34" charset="0"/>
                <a:cs typeface="Calibri Light" panose="020F0302020204030204" pitchFamily="34" charset="0"/>
              </a:rPr>
              <a:t>Finansregnskapets resultat</a:t>
            </a:r>
          </a:p>
        </p:txBody>
      </p:sp>
      <p:sp>
        <p:nvSpPr>
          <p:cNvPr id="40" name="Rectangle 39">
            <a:extLst>
              <a:ext uri="{FF2B5EF4-FFF2-40B4-BE49-F238E27FC236}">
                <a16:creationId xmlns:a16="http://schemas.microsoft.com/office/drawing/2014/main" id="{C4688B53-FE12-4ECC-893F-EC72F6A2B606}"/>
              </a:ext>
            </a:extLst>
          </p:cNvPr>
          <p:cNvSpPr/>
          <p:nvPr/>
        </p:nvSpPr>
        <p:spPr>
          <a:xfrm>
            <a:off x="7165783" y="2428243"/>
            <a:ext cx="4788720" cy="360040"/>
          </a:xfrm>
          <a:prstGeom prst="rect">
            <a:avLst/>
          </a:prstGeom>
          <a:solidFill>
            <a:srgbClr val="866B5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nb-NO" sz="1500" dirty="0">
                <a:latin typeface="Calibri Light" panose="020F0302020204030204" pitchFamily="34" charset="0"/>
                <a:cs typeface="Calibri Light" panose="020F0302020204030204" pitchFamily="34" charset="0"/>
              </a:rPr>
              <a:t>+/- Korrigering til virkelig verdi gjennom kalkulatoriske poster</a:t>
            </a:r>
          </a:p>
        </p:txBody>
      </p:sp>
      <p:cxnSp>
        <p:nvCxnSpPr>
          <p:cNvPr id="41" name="Straight Connector 40">
            <a:extLst>
              <a:ext uri="{FF2B5EF4-FFF2-40B4-BE49-F238E27FC236}">
                <a16:creationId xmlns:a16="http://schemas.microsoft.com/office/drawing/2014/main" id="{28C9C5DE-8E39-46D9-8BE2-22767D5FD897}"/>
              </a:ext>
            </a:extLst>
          </p:cNvPr>
          <p:cNvCxnSpPr>
            <a:cxnSpLocks/>
          </p:cNvCxnSpPr>
          <p:nvPr/>
        </p:nvCxnSpPr>
        <p:spPr>
          <a:xfrm>
            <a:off x="7239699" y="3272829"/>
            <a:ext cx="40435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5714B35-8199-42EF-A68F-E49DF7FD28A0}"/>
              </a:ext>
            </a:extLst>
          </p:cNvPr>
          <p:cNvSpPr/>
          <p:nvPr/>
        </p:nvSpPr>
        <p:spPr>
          <a:xfrm>
            <a:off x="7165783" y="2798454"/>
            <a:ext cx="3506679" cy="360040"/>
          </a:xfrm>
          <a:prstGeom prst="rect">
            <a:avLst/>
          </a:prstGeom>
          <a:solidFill>
            <a:srgbClr val="866B5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nb-NO" sz="1500" dirty="0">
                <a:latin typeface="Calibri Light" panose="020F0302020204030204" pitchFamily="34" charset="0"/>
                <a:cs typeface="Calibri Light" panose="020F0302020204030204" pitchFamily="34" charset="0"/>
              </a:rPr>
              <a:t>+/- Alternativkostnader</a:t>
            </a:r>
          </a:p>
        </p:txBody>
      </p:sp>
      <p:sp>
        <p:nvSpPr>
          <p:cNvPr id="43" name="Rectangle 42">
            <a:extLst>
              <a:ext uri="{FF2B5EF4-FFF2-40B4-BE49-F238E27FC236}">
                <a16:creationId xmlns:a16="http://schemas.microsoft.com/office/drawing/2014/main" id="{E02DA36A-51ED-42FE-989A-989E0ED063FC}"/>
              </a:ext>
            </a:extLst>
          </p:cNvPr>
          <p:cNvSpPr/>
          <p:nvPr/>
        </p:nvSpPr>
        <p:spPr>
          <a:xfrm>
            <a:off x="7165783" y="3284152"/>
            <a:ext cx="3506679" cy="360040"/>
          </a:xfrm>
          <a:prstGeom prst="rect">
            <a:avLst/>
          </a:prstGeom>
          <a:solidFill>
            <a:srgbClr val="866B5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nb-NO" sz="1500" dirty="0">
                <a:latin typeface="Calibri Light" panose="020F0302020204030204" pitchFamily="34" charset="0"/>
                <a:cs typeface="Calibri Light" panose="020F0302020204030204" pitchFamily="34" charset="0"/>
              </a:rPr>
              <a:t>=    </a:t>
            </a:r>
            <a:r>
              <a:rPr lang="nb-NO" sz="1500" b="1" dirty="0">
                <a:latin typeface="Calibri Light" panose="020F0302020204030204" pitchFamily="34" charset="0"/>
                <a:cs typeface="Calibri Light" panose="020F0302020204030204" pitchFamily="34" charset="0"/>
              </a:rPr>
              <a:t>Bedriftsøkonomisk resultat</a:t>
            </a:r>
          </a:p>
        </p:txBody>
      </p:sp>
      <p:sp>
        <p:nvSpPr>
          <p:cNvPr id="44" name="Rectangle 43">
            <a:extLst>
              <a:ext uri="{FF2B5EF4-FFF2-40B4-BE49-F238E27FC236}">
                <a16:creationId xmlns:a16="http://schemas.microsoft.com/office/drawing/2014/main" id="{CA029756-FF3D-4AB1-B2CA-ED0BA8D79DF7}"/>
              </a:ext>
            </a:extLst>
          </p:cNvPr>
          <p:cNvSpPr/>
          <p:nvPr/>
        </p:nvSpPr>
        <p:spPr>
          <a:xfrm>
            <a:off x="7165783" y="3679188"/>
            <a:ext cx="3506679" cy="360040"/>
          </a:xfrm>
          <a:prstGeom prst="rect">
            <a:avLst/>
          </a:prstGeom>
          <a:solidFill>
            <a:srgbClr val="866B5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nb-NO" sz="1500" dirty="0">
                <a:latin typeface="Calibri Light" panose="020F0302020204030204" pitchFamily="34" charset="0"/>
                <a:cs typeface="Calibri Light" panose="020F0302020204030204" pitchFamily="34" charset="0"/>
              </a:rPr>
              <a:t>+/- Sosiale- og miljømessige virkninger</a:t>
            </a:r>
          </a:p>
        </p:txBody>
      </p:sp>
      <p:cxnSp>
        <p:nvCxnSpPr>
          <p:cNvPr id="45" name="Straight Connector 44">
            <a:extLst>
              <a:ext uri="{FF2B5EF4-FFF2-40B4-BE49-F238E27FC236}">
                <a16:creationId xmlns:a16="http://schemas.microsoft.com/office/drawing/2014/main" id="{67F546BC-2079-494B-BF74-A01C347BE448}"/>
              </a:ext>
            </a:extLst>
          </p:cNvPr>
          <p:cNvCxnSpPr>
            <a:cxnSpLocks/>
          </p:cNvCxnSpPr>
          <p:nvPr/>
        </p:nvCxnSpPr>
        <p:spPr>
          <a:xfrm>
            <a:off x="7239699" y="4123758"/>
            <a:ext cx="40435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6BD60B2-598F-463D-9877-6EFA210BB5BA}"/>
              </a:ext>
            </a:extLst>
          </p:cNvPr>
          <p:cNvSpPr/>
          <p:nvPr/>
        </p:nvSpPr>
        <p:spPr>
          <a:xfrm>
            <a:off x="7166540" y="4133442"/>
            <a:ext cx="3506679" cy="360040"/>
          </a:xfrm>
          <a:prstGeom prst="rect">
            <a:avLst/>
          </a:prstGeom>
          <a:solidFill>
            <a:srgbClr val="866B5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nb-NO" sz="1500" dirty="0">
                <a:latin typeface="Calibri Light" panose="020F0302020204030204" pitchFamily="34" charset="0"/>
                <a:cs typeface="Calibri Light" panose="020F0302020204030204" pitchFamily="34" charset="0"/>
              </a:rPr>
              <a:t>=    </a:t>
            </a:r>
            <a:r>
              <a:rPr lang="nb-NO" sz="1500" b="1" dirty="0">
                <a:latin typeface="Calibri Light" panose="020F0302020204030204" pitchFamily="34" charset="0"/>
                <a:cs typeface="Calibri Light" panose="020F0302020204030204" pitchFamily="34" charset="0"/>
              </a:rPr>
              <a:t>Bærekraftsresultat</a:t>
            </a:r>
          </a:p>
        </p:txBody>
      </p:sp>
      <p:cxnSp>
        <p:nvCxnSpPr>
          <p:cNvPr id="47" name="Straight Connector 46">
            <a:extLst>
              <a:ext uri="{FF2B5EF4-FFF2-40B4-BE49-F238E27FC236}">
                <a16:creationId xmlns:a16="http://schemas.microsoft.com/office/drawing/2014/main" id="{32A50A4F-6326-4137-A356-E464002F2A64}"/>
              </a:ext>
            </a:extLst>
          </p:cNvPr>
          <p:cNvCxnSpPr>
            <a:cxnSpLocks/>
          </p:cNvCxnSpPr>
          <p:nvPr/>
        </p:nvCxnSpPr>
        <p:spPr>
          <a:xfrm>
            <a:off x="7239698" y="4515632"/>
            <a:ext cx="40435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ACCEED-BD20-4651-8612-D3B7704F332D}"/>
              </a:ext>
            </a:extLst>
          </p:cNvPr>
          <p:cNvCxnSpPr>
            <a:cxnSpLocks/>
          </p:cNvCxnSpPr>
          <p:nvPr/>
        </p:nvCxnSpPr>
        <p:spPr>
          <a:xfrm>
            <a:off x="7239698" y="4552672"/>
            <a:ext cx="40435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ittel 1">
            <a:extLst>
              <a:ext uri="{FF2B5EF4-FFF2-40B4-BE49-F238E27FC236}">
                <a16:creationId xmlns:a16="http://schemas.microsoft.com/office/drawing/2014/main" id="{7C8D8EEA-1ACF-4EEA-82FE-1D4B36A83BAD}"/>
              </a:ext>
            </a:extLst>
          </p:cNvPr>
          <p:cNvSpPr>
            <a:spLocks noGrp="1"/>
          </p:cNvSpPr>
          <p:nvPr>
            <p:ph type="title"/>
          </p:nvPr>
        </p:nvSpPr>
        <p:spPr>
          <a:xfrm>
            <a:off x="7046752" y="507153"/>
            <a:ext cx="5327009" cy="978729"/>
          </a:xfrm>
        </p:spPr>
        <p:txBody>
          <a:bodyPr vert="horz" wrap="square" lIns="91440" tIns="45720" rIns="91440" bIns="45720" rtlCol="0" anchor="ctr">
            <a:spAutoFit/>
          </a:bodyPr>
          <a:lstStyle/>
          <a:p>
            <a:pPr>
              <a:lnSpc>
                <a:spcPct val="90000"/>
              </a:lnSpc>
            </a:pPr>
            <a:r>
              <a:rPr lang="nb-NO" sz="3200" dirty="0">
                <a:solidFill>
                  <a:srgbClr val="203864"/>
                </a:solidFill>
                <a:latin typeface="Calibri Light" panose="020F0302020204030204" pitchFamily="34" charset="0"/>
                <a:cs typeface="Calibri Light" panose="020F0302020204030204" pitchFamily="34" charset="0"/>
              </a:rPr>
              <a:t>Fra regnskapsmessig- til bærekraftsmessig resultat</a:t>
            </a:r>
          </a:p>
        </p:txBody>
      </p:sp>
      <p:pic>
        <p:nvPicPr>
          <p:cNvPr id="8" name="Picture 7">
            <a:extLst>
              <a:ext uri="{FF2B5EF4-FFF2-40B4-BE49-F238E27FC236}">
                <a16:creationId xmlns:a16="http://schemas.microsoft.com/office/drawing/2014/main" id="{8D275477-CB07-6FFA-42B7-64361B2D7477}"/>
              </a:ext>
            </a:extLst>
          </p:cNvPr>
          <p:cNvPicPr>
            <a:picLocks noChangeAspect="1"/>
          </p:cNvPicPr>
          <p:nvPr/>
        </p:nvPicPr>
        <p:blipFill>
          <a:blip r:embed="rId3"/>
          <a:stretch>
            <a:fillRect/>
          </a:stretch>
        </p:blipFill>
        <p:spPr>
          <a:xfrm>
            <a:off x="0" y="0"/>
            <a:ext cx="6679870" cy="6858000"/>
          </a:xfrm>
          <a:prstGeom prst="rect">
            <a:avLst/>
          </a:prstGeom>
        </p:spPr>
      </p:pic>
    </p:spTree>
    <p:extLst>
      <p:ext uri="{BB962C8B-B14F-4D97-AF65-F5344CB8AC3E}">
        <p14:creationId xmlns:p14="http://schemas.microsoft.com/office/powerpoint/2010/main" val="16923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0-#ppt_w/2"/>
                                          </p:val>
                                        </p:tav>
                                        <p:tav tm="100000">
                                          <p:val>
                                            <p:strVal val="#ppt_x"/>
                                          </p:val>
                                        </p:tav>
                                      </p:tavLst>
                                    </p:anim>
                                    <p:anim calcmode="lin" valueType="num">
                                      <p:cBhvr additive="base">
                                        <p:cTn id="16" dur="500" fill="hold"/>
                                        <p:tgtEl>
                                          <p:spTgt spid="4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0-#ppt_w/2"/>
                                          </p:val>
                                        </p:tav>
                                        <p:tav tm="100000">
                                          <p:val>
                                            <p:strVal val="#ppt_x"/>
                                          </p:val>
                                        </p:tav>
                                      </p:tavLst>
                                    </p:anim>
                                    <p:anim calcmode="lin" valueType="num">
                                      <p:cBhvr additive="base">
                                        <p:cTn id="24" dur="500"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0-#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0-#ppt_w/2"/>
                                          </p:val>
                                        </p:tav>
                                        <p:tav tm="100000">
                                          <p:val>
                                            <p:strVal val="#ppt_x"/>
                                          </p:val>
                                        </p:tav>
                                      </p:tavLst>
                                    </p:anim>
                                    <p:anim calcmode="lin" valueType="num">
                                      <p:cBhvr additive="base">
                                        <p:cTn id="36" dur="500" fill="hold"/>
                                        <p:tgtEl>
                                          <p:spTgt spid="4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0-#ppt_w/2"/>
                                          </p:val>
                                        </p:tav>
                                        <p:tav tm="100000">
                                          <p:val>
                                            <p:strVal val="#ppt_x"/>
                                          </p:val>
                                        </p:tav>
                                      </p:tavLst>
                                    </p:anim>
                                    <p:anim calcmode="lin" valueType="num">
                                      <p:cBhvr additive="base">
                                        <p:cTn id="40" dur="5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0-#ppt_w/2"/>
                                          </p:val>
                                        </p:tav>
                                        <p:tav tm="100000">
                                          <p:val>
                                            <p:strVal val="#ppt_x"/>
                                          </p:val>
                                        </p:tav>
                                      </p:tavLst>
                                    </p:anim>
                                    <p:anim calcmode="lin" valueType="num">
                                      <p:cBhvr additive="base">
                                        <p:cTn id="44" dur="500" fill="hold"/>
                                        <p:tgtEl>
                                          <p:spTgt spid="4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0-#ppt_w/2"/>
                                          </p:val>
                                        </p:tav>
                                        <p:tav tm="100000">
                                          <p:val>
                                            <p:strVal val="#ppt_x"/>
                                          </p:val>
                                        </p:tav>
                                      </p:tavLst>
                                    </p:anim>
                                    <p:anim calcmode="lin" valueType="num">
                                      <p:cBhvr additive="base">
                                        <p:cTn id="4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2" grpId="0" animBg="1"/>
      <p:bldP spid="43" grpId="0" animBg="1"/>
      <p:bldP spid="44"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CBD9016B-8B2F-0E38-27B1-B38E5F1AA704}"/>
              </a:ext>
            </a:extLst>
          </p:cNvPr>
          <p:cNvSpPr txBox="1">
            <a:spLocks/>
          </p:cNvSpPr>
          <p:nvPr/>
        </p:nvSpPr>
        <p:spPr>
          <a:xfrm>
            <a:off x="10233881" y="6599888"/>
            <a:ext cx="1958119" cy="235232"/>
          </a:xfrm>
          <a:prstGeom prst="rect">
            <a:avLst/>
          </a:prstGeom>
        </p:spPr>
        <p:txBody>
          <a:bodyPr vert="horz" lIns="0" tIns="0" rIns="0" bIns="0" rtlCol="0" anchor="ctr"/>
          <a:lstStyle>
            <a:defPPr>
              <a:defRPr lang="nb-NO"/>
            </a:defPPr>
            <a:lvl1pPr marL="0" algn="r" defTabSz="914400" rtl="0" eaLnBrk="1" latinLnBrk="0" hangingPunct="1">
              <a:defRPr sz="1200" kern="1200">
                <a:solidFill>
                  <a:srgbClr val="009D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altLang="nb-NO" sz="700">
                <a:solidFill>
                  <a:schemeClr val="bg2">
                    <a:lumMod val="25000"/>
                  </a:schemeClr>
                </a:solidFill>
                <a:cs typeface="Calibri" panose="020F0502020204030204" pitchFamily="34" charset="0"/>
              </a:rPr>
              <a:t>BUS101_Bedriftsøkonomiske sammenhenger</a:t>
            </a:r>
          </a:p>
        </p:txBody>
      </p:sp>
      <p:sp>
        <p:nvSpPr>
          <p:cNvPr id="10" name="Slide Number Placeholder 9">
            <a:extLst>
              <a:ext uri="{FF2B5EF4-FFF2-40B4-BE49-F238E27FC236}">
                <a16:creationId xmlns:a16="http://schemas.microsoft.com/office/drawing/2014/main" id="{87BBFC78-591A-51E1-5932-F47D5D0F842F}"/>
              </a:ext>
            </a:extLst>
          </p:cNvPr>
          <p:cNvSpPr txBox="1">
            <a:spLocks/>
          </p:cNvSpPr>
          <p:nvPr/>
        </p:nvSpPr>
        <p:spPr>
          <a:xfrm>
            <a:off x="11866414" y="6599888"/>
            <a:ext cx="234893" cy="231613"/>
          </a:xfrm>
          <a:prstGeom prst="rect">
            <a:avLst/>
          </a:prstGeom>
        </p:spPr>
        <p:txBody>
          <a:bodyPr vert="horz" lIns="0" tIns="0" rIns="0" bIns="0" rtlCol="0" anchor="ctr"/>
          <a:lstStyle>
            <a:defPPr>
              <a:defRPr lang="nb-NO"/>
            </a:defPPr>
            <a:lvl1pPr marL="0" algn="l" defTabSz="914400" rtl="0" eaLnBrk="1" latinLnBrk="0" hangingPunct="1">
              <a:defRPr sz="1200" kern="1200">
                <a:solidFill>
                  <a:srgbClr val="009D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altLang="nb-NO" sz="700">
                <a:solidFill>
                  <a:schemeClr val="bg2">
                    <a:lumMod val="25000"/>
                  </a:schemeClr>
                </a:solidFill>
                <a:cs typeface="Calibri" panose="020F0502020204030204" pitchFamily="34" charset="0"/>
              </a:rPr>
              <a:t>s. </a:t>
            </a:r>
            <a:fld id="{182D40AC-E4B7-44D0-AB2A-1A195DA07EA7}" type="slidenum">
              <a:rPr lang="nb-NO" altLang="nb-NO" sz="700" smtClean="0">
                <a:solidFill>
                  <a:schemeClr val="bg2">
                    <a:lumMod val="25000"/>
                  </a:schemeClr>
                </a:solidFill>
                <a:cs typeface="Calibri" panose="020F0502020204030204" pitchFamily="34" charset="0"/>
              </a:rPr>
              <a:pPr algn="r"/>
              <a:t>29</a:t>
            </a:fld>
            <a:endParaRPr lang="nb-NO" altLang="nb-NO" sz="700">
              <a:solidFill>
                <a:schemeClr val="bg2">
                  <a:lumMod val="25000"/>
                </a:schemeClr>
              </a:solidFill>
              <a:cs typeface="Calibri" panose="020F0502020204030204" pitchFamily="34" charset="0"/>
            </a:endParaRPr>
          </a:p>
        </p:txBody>
      </p:sp>
      <p:pic>
        <p:nvPicPr>
          <p:cNvPr id="5" name="Picture 4">
            <a:extLst>
              <a:ext uri="{FF2B5EF4-FFF2-40B4-BE49-F238E27FC236}">
                <a16:creationId xmlns:a16="http://schemas.microsoft.com/office/drawing/2014/main" id="{3A36EA0E-58AE-9590-FC30-50936A741142}"/>
              </a:ext>
            </a:extLst>
          </p:cNvPr>
          <p:cNvPicPr>
            <a:picLocks noChangeAspect="1"/>
          </p:cNvPicPr>
          <p:nvPr/>
        </p:nvPicPr>
        <p:blipFill>
          <a:blip r:embed="rId3"/>
          <a:stretch>
            <a:fillRect/>
          </a:stretch>
        </p:blipFill>
        <p:spPr>
          <a:xfrm>
            <a:off x="0" y="8073"/>
            <a:ext cx="12192000" cy="6841854"/>
          </a:xfrm>
          <a:prstGeom prst="rect">
            <a:avLst/>
          </a:prstGeom>
        </p:spPr>
      </p:pic>
    </p:spTree>
    <p:extLst>
      <p:ext uri="{BB962C8B-B14F-4D97-AF65-F5344CB8AC3E}">
        <p14:creationId xmlns:p14="http://schemas.microsoft.com/office/powerpoint/2010/main" val="295853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E63DF975-8F65-83D4-3134-A256EDD1E641}"/>
              </a:ext>
            </a:extLst>
          </p:cNvPr>
          <p:cNvSpPr>
            <a:spLocks noGrp="1"/>
          </p:cNvSpPr>
          <p:nvPr>
            <p:ph type="title"/>
          </p:nvPr>
        </p:nvSpPr>
        <p:spPr>
          <a:xfrm>
            <a:off x="382772" y="306727"/>
            <a:ext cx="11462168" cy="783667"/>
          </a:xfrm>
          <a:solidFill>
            <a:srgbClr val="CDE4BE"/>
          </a:solidFill>
        </p:spPr>
        <p:txBody>
          <a:bodyPr wrap="square" lIns="90000" tIns="72000" rtlCol="0">
            <a:spAutoFit/>
          </a:bodyPr>
          <a:lstStyle/>
          <a:p>
            <a:pPr>
              <a:spcBef>
                <a:spcPts val="500"/>
              </a:spcBef>
            </a:pPr>
            <a:r>
              <a:rPr lang="nb-NO" sz="2400" b="1" dirty="0">
                <a:latin typeface="+mn-lt"/>
                <a:ea typeface="+mn-ea"/>
                <a:cs typeface="+mn-cs"/>
              </a:rPr>
              <a:t>Perspektiv: </a:t>
            </a:r>
            <a:r>
              <a:rPr lang="nb-NO" sz="2400" dirty="0">
                <a:latin typeface="+mn-lt"/>
                <a:ea typeface="+mn-ea"/>
                <a:cs typeface="+mn-cs"/>
              </a:rPr>
              <a:t>Hvis det er så lønnsomt å handle i markedet som den økonomiske teori forklarer oss, hvorfor er da produksjonslivet organisert i byråkratisk ledede bedrifter</a:t>
            </a:r>
            <a:r>
              <a:rPr lang="nb-NO" sz="2400" b="1" dirty="0">
                <a:latin typeface="+mn-lt"/>
                <a:ea typeface="+mn-ea"/>
                <a:cs typeface="+mn-cs"/>
              </a:rPr>
              <a:t>?</a:t>
            </a:r>
          </a:p>
        </p:txBody>
      </p:sp>
      <p:sp>
        <p:nvSpPr>
          <p:cNvPr id="9" name="TextBox 8">
            <a:extLst>
              <a:ext uri="{FF2B5EF4-FFF2-40B4-BE49-F238E27FC236}">
                <a16:creationId xmlns:a16="http://schemas.microsoft.com/office/drawing/2014/main" id="{718C9D5B-6FC4-5495-E657-DA2EA3C47252}"/>
              </a:ext>
            </a:extLst>
          </p:cNvPr>
          <p:cNvSpPr txBox="1"/>
          <p:nvPr/>
        </p:nvSpPr>
        <p:spPr>
          <a:xfrm>
            <a:off x="479256" y="1505766"/>
            <a:ext cx="6772149" cy="2323713"/>
          </a:xfrm>
          <a:prstGeom prst="rect">
            <a:avLst/>
          </a:prstGeom>
          <a:noFill/>
        </p:spPr>
        <p:txBody>
          <a:bodyPr wrap="square">
            <a:spAutoFit/>
          </a:bodyPr>
          <a:lstStyle/>
          <a:p>
            <a:pPr marL="457200" indent="-457200" algn="l">
              <a:spcAft>
                <a:spcPts val="1800"/>
              </a:spcAft>
              <a:buFont typeface="+mj-lt"/>
              <a:buAutoNum type="arabicPeriod"/>
            </a:pPr>
            <a:r>
              <a:rPr lang="nb-NO" sz="2900" b="0" i="0" dirty="0">
                <a:solidFill>
                  <a:srgbClr val="333333"/>
                </a:solidFill>
                <a:effectLst/>
                <a:latin typeface="Source Sans 3"/>
              </a:rPr>
              <a:t>Det er dyrt for forbrukeren å inngå kontrakter med alle tenkelige leverandører. Det er f.eks. bedre å overlate </a:t>
            </a:r>
            <a:r>
              <a:rPr lang="nb-NO" sz="2900" b="1" i="1" u="sng" dirty="0">
                <a:solidFill>
                  <a:schemeClr val="accent6">
                    <a:lumMod val="75000"/>
                  </a:schemeClr>
                </a:solidFill>
                <a:latin typeface="Source Sans 3"/>
              </a:rPr>
              <a:t>samordningsoppgaven</a:t>
            </a:r>
            <a:r>
              <a:rPr lang="nb-NO" sz="2900" b="0" i="0" dirty="0">
                <a:solidFill>
                  <a:srgbClr val="333333"/>
                </a:solidFill>
                <a:effectLst/>
                <a:latin typeface="Source Sans 3"/>
              </a:rPr>
              <a:t> til en bilprodusent.</a:t>
            </a:r>
          </a:p>
        </p:txBody>
      </p:sp>
      <p:pic>
        <p:nvPicPr>
          <p:cNvPr id="1026" name="Picture 2" descr="OEM, OES and Aftermarket | Car Spare Parts Explained">
            <a:extLst>
              <a:ext uri="{FF2B5EF4-FFF2-40B4-BE49-F238E27FC236}">
                <a16:creationId xmlns:a16="http://schemas.microsoft.com/office/drawing/2014/main" id="{0BD7A098-35C6-D8FA-1CDE-E264F8903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247" y="1505766"/>
            <a:ext cx="4292009" cy="22823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D63B6B-5164-1F75-840B-497296417559}"/>
              </a:ext>
            </a:extLst>
          </p:cNvPr>
          <p:cNvPicPr>
            <a:picLocks noChangeAspect="1"/>
          </p:cNvPicPr>
          <p:nvPr/>
        </p:nvPicPr>
        <p:blipFill>
          <a:blip r:embed="rId4"/>
          <a:stretch>
            <a:fillRect/>
          </a:stretch>
        </p:blipFill>
        <p:spPr>
          <a:xfrm>
            <a:off x="7251405" y="4123388"/>
            <a:ext cx="4124325" cy="2476500"/>
          </a:xfrm>
          <a:prstGeom prst="rect">
            <a:avLst/>
          </a:prstGeom>
        </p:spPr>
      </p:pic>
      <p:sp>
        <p:nvSpPr>
          <p:cNvPr id="11" name="TextBox 10">
            <a:extLst>
              <a:ext uri="{FF2B5EF4-FFF2-40B4-BE49-F238E27FC236}">
                <a16:creationId xmlns:a16="http://schemas.microsoft.com/office/drawing/2014/main" id="{B2DD7A9C-AA17-CBE9-43D3-45C435DFDD5F}"/>
              </a:ext>
            </a:extLst>
          </p:cNvPr>
          <p:cNvSpPr txBox="1"/>
          <p:nvPr/>
        </p:nvSpPr>
        <p:spPr>
          <a:xfrm>
            <a:off x="514744" y="4363967"/>
            <a:ext cx="6226298" cy="1877437"/>
          </a:xfrm>
          <a:prstGeom prst="rect">
            <a:avLst/>
          </a:prstGeom>
          <a:noFill/>
        </p:spPr>
        <p:txBody>
          <a:bodyPr wrap="square">
            <a:spAutoFit/>
          </a:bodyPr>
          <a:lstStyle/>
          <a:p>
            <a:pPr marL="457200" indent="-457200" algn="l">
              <a:spcAft>
                <a:spcPts val="1800"/>
              </a:spcAft>
              <a:buFont typeface="+mj-lt"/>
              <a:buAutoNum type="arabicPeriod" startAt="2"/>
            </a:pPr>
            <a:r>
              <a:rPr lang="nb-NO" sz="2900" b="0" i="0" dirty="0">
                <a:solidFill>
                  <a:srgbClr val="333333"/>
                </a:solidFill>
                <a:effectLst/>
                <a:latin typeface="Source Sans 3"/>
              </a:rPr>
              <a:t>Varer og tjenester blir billigere når de bli produsert i bedrifter («</a:t>
            </a:r>
            <a:r>
              <a:rPr lang="nb-NO" sz="2900" b="1" i="1" u="sng" dirty="0">
                <a:solidFill>
                  <a:schemeClr val="accent6">
                    <a:lumMod val="75000"/>
                  </a:schemeClr>
                </a:solidFill>
                <a:latin typeface="Source Sans 3"/>
              </a:rPr>
              <a:t>stordriftsfordeler</a:t>
            </a:r>
            <a:r>
              <a:rPr lang="nb-NO" sz="2900" b="0" i="0" dirty="0">
                <a:solidFill>
                  <a:srgbClr val="333333"/>
                </a:solidFill>
                <a:effectLst/>
                <a:latin typeface="Source Sans 3"/>
              </a:rPr>
              <a:t>») med større volumer.</a:t>
            </a:r>
          </a:p>
        </p:txBody>
      </p:sp>
    </p:spTree>
    <p:extLst>
      <p:ext uri="{BB962C8B-B14F-4D97-AF65-F5344CB8AC3E}">
        <p14:creationId xmlns:p14="http://schemas.microsoft.com/office/powerpoint/2010/main" val="343431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07E6FB-EE40-E938-8B4A-89E0670BD175}"/>
              </a:ext>
            </a:extLst>
          </p:cNvPr>
          <p:cNvPicPr>
            <a:picLocks noChangeAspect="1"/>
          </p:cNvPicPr>
          <p:nvPr/>
        </p:nvPicPr>
        <p:blipFill>
          <a:blip r:embed="rId3"/>
          <a:stretch>
            <a:fillRect/>
          </a:stretch>
        </p:blipFill>
        <p:spPr>
          <a:xfrm>
            <a:off x="0" y="8073"/>
            <a:ext cx="2946801" cy="1653673"/>
          </a:xfrm>
          <a:prstGeom prst="rect">
            <a:avLst/>
          </a:prstGeom>
        </p:spPr>
      </p:pic>
      <p:pic>
        <p:nvPicPr>
          <p:cNvPr id="3" name="Picture 2">
            <a:extLst>
              <a:ext uri="{FF2B5EF4-FFF2-40B4-BE49-F238E27FC236}">
                <a16:creationId xmlns:a16="http://schemas.microsoft.com/office/drawing/2014/main" id="{45243F49-727D-52A3-2B2A-CD0AC34E0B67}"/>
              </a:ext>
            </a:extLst>
          </p:cNvPr>
          <p:cNvPicPr>
            <a:picLocks noChangeAspect="1"/>
          </p:cNvPicPr>
          <p:nvPr/>
        </p:nvPicPr>
        <p:blipFill>
          <a:blip r:embed="rId4"/>
          <a:stretch>
            <a:fillRect/>
          </a:stretch>
        </p:blipFill>
        <p:spPr>
          <a:xfrm>
            <a:off x="1793502" y="1917382"/>
            <a:ext cx="8789397" cy="622315"/>
          </a:xfrm>
          <a:prstGeom prst="rect">
            <a:avLst/>
          </a:prstGeom>
        </p:spPr>
      </p:pic>
      <p:pic>
        <p:nvPicPr>
          <p:cNvPr id="7" name="Picture 6">
            <a:extLst>
              <a:ext uri="{FF2B5EF4-FFF2-40B4-BE49-F238E27FC236}">
                <a16:creationId xmlns:a16="http://schemas.microsoft.com/office/drawing/2014/main" id="{6B86FABB-57C8-C9A8-F8CA-7F8EA907FDF6}"/>
              </a:ext>
            </a:extLst>
          </p:cNvPr>
          <p:cNvPicPr>
            <a:picLocks noChangeAspect="1"/>
          </p:cNvPicPr>
          <p:nvPr/>
        </p:nvPicPr>
        <p:blipFill>
          <a:blip r:embed="rId5"/>
          <a:stretch>
            <a:fillRect/>
          </a:stretch>
        </p:blipFill>
        <p:spPr>
          <a:xfrm>
            <a:off x="2982424" y="2777741"/>
            <a:ext cx="6227152" cy="2801568"/>
          </a:xfrm>
          <a:prstGeom prst="rect">
            <a:avLst/>
          </a:prstGeom>
        </p:spPr>
      </p:pic>
      <p:pic>
        <p:nvPicPr>
          <p:cNvPr id="11" name="Picture 10">
            <a:extLst>
              <a:ext uri="{FF2B5EF4-FFF2-40B4-BE49-F238E27FC236}">
                <a16:creationId xmlns:a16="http://schemas.microsoft.com/office/drawing/2014/main" id="{935D3015-8437-5F2D-3120-3866558ED144}"/>
              </a:ext>
            </a:extLst>
          </p:cNvPr>
          <p:cNvPicPr>
            <a:picLocks noChangeAspect="1"/>
          </p:cNvPicPr>
          <p:nvPr/>
        </p:nvPicPr>
        <p:blipFill>
          <a:blip r:embed="rId6"/>
          <a:stretch>
            <a:fillRect/>
          </a:stretch>
        </p:blipFill>
        <p:spPr>
          <a:xfrm>
            <a:off x="2982424" y="5769853"/>
            <a:ext cx="6227152" cy="228475"/>
          </a:xfrm>
          <a:prstGeom prst="rect">
            <a:avLst/>
          </a:prstGeom>
        </p:spPr>
      </p:pic>
      <p:sp>
        <p:nvSpPr>
          <p:cNvPr id="12" name="TextBox 11">
            <a:extLst>
              <a:ext uri="{FF2B5EF4-FFF2-40B4-BE49-F238E27FC236}">
                <a16:creationId xmlns:a16="http://schemas.microsoft.com/office/drawing/2014/main" id="{B147C391-F05D-3AEE-2BA1-A529D3218EFD}"/>
              </a:ext>
            </a:extLst>
          </p:cNvPr>
          <p:cNvSpPr txBox="1"/>
          <p:nvPr/>
        </p:nvSpPr>
        <p:spPr>
          <a:xfrm>
            <a:off x="3677035" y="495553"/>
            <a:ext cx="8327609" cy="276999"/>
          </a:xfrm>
          <a:prstGeom prst="rect">
            <a:avLst/>
          </a:prstGeom>
          <a:noFill/>
        </p:spPr>
        <p:txBody>
          <a:bodyPr wrap="square">
            <a:spAutoFit/>
          </a:bodyPr>
          <a:lstStyle/>
          <a:p>
            <a:r>
              <a:rPr lang="nb-NO" sz="1200" b="1" i="0">
                <a:solidFill>
                  <a:schemeClr val="bg2">
                    <a:lumMod val="25000"/>
                  </a:schemeClr>
                </a:solidFill>
                <a:effectLst/>
                <a:latin typeface="Calibri    "/>
              </a:rPr>
              <a:t>Millenniumsgenerasjonen</a:t>
            </a:r>
            <a:r>
              <a:rPr lang="nb-NO" sz="1200" b="0" i="0">
                <a:solidFill>
                  <a:schemeClr val="bg2">
                    <a:lumMod val="25000"/>
                  </a:schemeClr>
                </a:solidFill>
                <a:effectLst/>
                <a:latin typeface="Calibri    "/>
              </a:rPr>
              <a:t> brukes om generasjonen født fra starten av </a:t>
            </a:r>
            <a:r>
              <a:rPr lang="nb-NO" sz="1200" b="0" i="0" u="none" strike="noStrike">
                <a:solidFill>
                  <a:schemeClr val="bg2">
                    <a:lumMod val="25000"/>
                  </a:schemeClr>
                </a:solidFill>
                <a:effectLst/>
                <a:latin typeface="Calibri    "/>
              </a:rPr>
              <a:t>1980-årene</a:t>
            </a:r>
            <a:r>
              <a:rPr lang="nb-NO" sz="1200" b="0" i="0">
                <a:solidFill>
                  <a:schemeClr val="bg2">
                    <a:lumMod val="25000"/>
                  </a:schemeClr>
                </a:solidFill>
                <a:effectLst/>
                <a:latin typeface="Calibri    "/>
              </a:rPr>
              <a:t> til midten av </a:t>
            </a:r>
            <a:r>
              <a:rPr lang="nb-NO" sz="1200" b="0" i="0" u="none" strike="noStrike">
                <a:solidFill>
                  <a:schemeClr val="bg2">
                    <a:lumMod val="25000"/>
                  </a:schemeClr>
                </a:solidFill>
                <a:effectLst/>
                <a:latin typeface="Calibri    "/>
              </a:rPr>
              <a:t>1990-årene</a:t>
            </a:r>
            <a:endParaRPr lang="en-GB" sz="1200">
              <a:solidFill>
                <a:schemeClr val="bg2">
                  <a:lumMod val="25000"/>
                </a:schemeClr>
              </a:solidFill>
              <a:latin typeface="Calibri    "/>
            </a:endParaRPr>
          </a:p>
        </p:txBody>
      </p:sp>
      <p:sp>
        <p:nvSpPr>
          <p:cNvPr id="13" name="TextBox 12">
            <a:extLst>
              <a:ext uri="{FF2B5EF4-FFF2-40B4-BE49-F238E27FC236}">
                <a16:creationId xmlns:a16="http://schemas.microsoft.com/office/drawing/2014/main" id="{EC355215-3C90-2594-C0A6-54E6B0E1A9FC}"/>
              </a:ext>
            </a:extLst>
          </p:cNvPr>
          <p:cNvSpPr txBox="1"/>
          <p:nvPr/>
        </p:nvSpPr>
        <p:spPr>
          <a:xfrm>
            <a:off x="3677036" y="859672"/>
            <a:ext cx="8751440" cy="276999"/>
          </a:xfrm>
          <a:prstGeom prst="rect">
            <a:avLst/>
          </a:prstGeom>
          <a:noFill/>
        </p:spPr>
        <p:txBody>
          <a:bodyPr wrap="square">
            <a:spAutoFit/>
          </a:bodyPr>
          <a:lstStyle>
            <a:defPPr>
              <a:defRPr lang="en-US"/>
            </a:defPPr>
            <a:lvl1pPr>
              <a:defRPr sz="1200" b="1" i="0">
                <a:solidFill>
                  <a:schemeClr val="bg2">
                    <a:lumMod val="25000"/>
                  </a:schemeClr>
                </a:solidFill>
                <a:effectLst/>
                <a:latin typeface="Calibri    "/>
              </a:defRPr>
            </a:lvl1pPr>
          </a:lstStyle>
          <a:p>
            <a:r>
              <a:rPr lang="nb-NO"/>
              <a:t>Generasjon Z</a:t>
            </a:r>
            <a:r>
              <a:rPr lang="nb-NO" b="0"/>
              <a:t> brukes om generasjonen født fra midten av 1990-årene til begynnelsen av 2010-årene</a:t>
            </a:r>
            <a:endParaRPr lang="en-GB" b="0"/>
          </a:p>
        </p:txBody>
      </p:sp>
    </p:spTree>
    <p:extLst>
      <p:ext uri="{BB962C8B-B14F-4D97-AF65-F5344CB8AC3E}">
        <p14:creationId xmlns:p14="http://schemas.microsoft.com/office/powerpoint/2010/main" val="711643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07E6FB-EE40-E938-8B4A-89E0670BD175}"/>
              </a:ext>
            </a:extLst>
          </p:cNvPr>
          <p:cNvPicPr>
            <a:picLocks noChangeAspect="1"/>
          </p:cNvPicPr>
          <p:nvPr/>
        </p:nvPicPr>
        <p:blipFill>
          <a:blip r:embed="rId3"/>
          <a:stretch>
            <a:fillRect/>
          </a:stretch>
        </p:blipFill>
        <p:spPr>
          <a:xfrm>
            <a:off x="0" y="8073"/>
            <a:ext cx="2946801" cy="1653673"/>
          </a:xfrm>
          <a:prstGeom prst="rect">
            <a:avLst/>
          </a:prstGeom>
        </p:spPr>
      </p:pic>
      <p:pic>
        <p:nvPicPr>
          <p:cNvPr id="4" name="Picture 3">
            <a:extLst>
              <a:ext uri="{FF2B5EF4-FFF2-40B4-BE49-F238E27FC236}">
                <a16:creationId xmlns:a16="http://schemas.microsoft.com/office/drawing/2014/main" id="{0F3BE73A-B589-D9B2-1FD7-FC22F71245C9}"/>
              </a:ext>
            </a:extLst>
          </p:cNvPr>
          <p:cNvPicPr>
            <a:picLocks noChangeAspect="1"/>
          </p:cNvPicPr>
          <p:nvPr/>
        </p:nvPicPr>
        <p:blipFill>
          <a:blip r:embed="rId4"/>
          <a:stretch>
            <a:fillRect/>
          </a:stretch>
        </p:blipFill>
        <p:spPr>
          <a:xfrm>
            <a:off x="4706500" y="231660"/>
            <a:ext cx="6048188" cy="3096672"/>
          </a:xfrm>
          <a:prstGeom prst="rect">
            <a:avLst/>
          </a:prstGeom>
        </p:spPr>
      </p:pic>
      <p:pic>
        <p:nvPicPr>
          <p:cNvPr id="8" name="Picture 7">
            <a:extLst>
              <a:ext uri="{FF2B5EF4-FFF2-40B4-BE49-F238E27FC236}">
                <a16:creationId xmlns:a16="http://schemas.microsoft.com/office/drawing/2014/main" id="{DD37481D-C48F-55DC-1AB4-CE407AC8FC80}"/>
              </a:ext>
            </a:extLst>
          </p:cNvPr>
          <p:cNvPicPr>
            <a:picLocks noChangeAspect="1"/>
          </p:cNvPicPr>
          <p:nvPr/>
        </p:nvPicPr>
        <p:blipFill>
          <a:blip r:embed="rId5"/>
          <a:stretch>
            <a:fillRect/>
          </a:stretch>
        </p:blipFill>
        <p:spPr>
          <a:xfrm>
            <a:off x="4706500" y="3746819"/>
            <a:ext cx="5642767" cy="2879521"/>
          </a:xfrm>
          <a:prstGeom prst="rect">
            <a:avLst/>
          </a:prstGeom>
        </p:spPr>
      </p:pic>
    </p:spTree>
    <p:extLst>
      <p:ext uri="{BB962C8B-B14F-4D97-AF65-F5344CB8AC3E}">
        <p14:creationId xmlns:p14="http://schemas.microsoft.com/office/powerpoint/2010/main" val="195393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B2BD3-176B-AA3D-BCE6-3DDFE15DD829}"/>
              </a:ext>
            </a:extLst>
          </p:cNvPr>
          <p:cNvSpPr>
            <a:spLocks noGrp="1"/>
          </p:cNvSpPr>
          <p:nvPr>
            <p:ph type="title"/>
          </p:nvPr>
        </p:nvSpPr>
        <p:spPr>
          <a:xfrm>
            <a:off x="0" y="2034899"/>
            <a:ext cx="12192000" cy="1325563"/>
          </a:xfrm>
        </p:spPr>
        <p:txBody>
          <a:bodyPr>
            <a:normAutofit/>
          </a:bodyPr>
          <a:lstStyle/>
          <a:p>
            <a:pPr algn="ctr"/>
            <a:r>
              <a:rPr lang="en-GB" sz="7200">
                <a:solidFill>
                  <a:srgbClr val="41723A"/>
                </a:solidFill>
              </a:rPr>
              <a:t>KORTSIKTIGHETENS TYRANNI</a:t>
            </a:r>
          </a:p>
        </p:txBody>
      </p:sp>
      <p:pic>
        <p:nvPicPr>
          <p:cNvPr id="4" name="Picture 2" descr="Skaper kortsiktighetens tyranni kommunale vedlikeholdsbomber?">
            <a:extLst>
              <a:ext uri="{FF2B5EF4-FFF2-40B4-BE49-F238E27FC236}">
                <a16:creationId xmlns:a16="http://schemas.microsoft.com/office/drawing/2014/main" id="{BF9777B5-AC17-35F3-619B-0D45B7EC1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024" y="55659"/>
            <a:ext cx="8741163" cy="655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51F504-E932-4FD8-A068-67AC0EB18224}"/>
              </a:ext>
            </a:extLst>
          </p:cNvPr>
          <p:cNvSpPr txBox="1"/>
          <p:nvPr/>
        </p:nvSpPr>
        <p:spPr>
          <a:xfrm>
            <a:off x="0" y="170302"/>
            <a:ext cx="12192000" cy="1315425"/>
          </a:xfrm>
          <a:prstGeom prst="rect">
            <a:avLst/>
          </a:prstGeom>
          <a:noFill/>
        </p:spPr>
        <p:txBody>
          <a:bodyPr wrap="square">
            <a:spAutoFit/>
          </a:bodyPr>
          <a:lstStyle/>
          <a:p>
            <a:pPr indent="215900" algn="ctr">
              <a:lnSpc>
                <a:spcPct val="115000"/>
              </a:lnSpc>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r>
              <a:rPr lang="en-US" sz="3600" i="1" dirty="0">
                <a:solidFill>
                  <a:srgbClr val="41723A"/>
                </a:solidFill>
                <a:latin typeface="Times New Roman" panose="02020603050405020304" pitchFamily="18" charset="0"/>
                <a:ea typeface="Times New Roman" panose="02020603050405020304" pitchFamily="18" charset="0"/>
              </a:rPr>
              <a:t>“It is not enough for business to do well; it must also do good.” But in order to “do good,” a business must first “do well.</a:t>
            </a:r>
            <a:endParaRPr lang="en-US" sz="3600" i="1" dirty="0">
              <a:solidFill>
                <a:srgbClr val="41723A"/>
              </a:solidFill>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90DE79AC-077A-4274-AB61-3D065EF3119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01297" y="1929458"/>
            <a:ext cx="3477369" cy="4630919"/>
          </a:xfrm>
          <a:prstGeom prst="rect">
            <a:avLst/>
          </a:prstGeom>
        </p:spPr>
      </p:pic>
      <p:pic>
        <p:nvPicPr>
          <p:cNvPr id="4" name="Picture 3">
            <a:extLst>
              <a:ext uri="{FF2B5EF4-FFF2-40B4-BE49-F238E27FC236}">
                <a16:creationId xmlns:a16="http://schemas.microsoft.com/office/drawing/2014/main" id="{994E706F-AF35-4D16-9BEF-AD2ADE044676}"/>
              </a:ext>
            </a:extLst>
          </p:cNvPr>
          <p:cNvPicPr>
            <a:picLocks noChangeAspect="1"/>
          </p:cNvPicPr>
          <p:nvPr/>
        </p:nvPicPr>
        <p:blipFill>
          <a:blip r:embed="rId4"/>
          <a:stretch>
            <a:fillRect/>
          </a:stretch>
        </p:blipFill>
        <p:spPr>
          <a:xfrm>
            <a:off x="6096000" y="1929458"/>
            <a:ext cx="3477370" cy="4630919"/>
          </a:xfrm>
          <a:prstGeom prst="rect">
            <a:avLst/>
          </a:prstGeom>
        </p:spPr>
      </p:pic>
      <p:sp>
        <p:nvSpPr>
          <p:cNvPr id="35" name="TextBox 34">
            <a:extLst>
              <a:ext uri="{FF2B5EF4-FFF2-40B4-BE49-F238E27FC236}">
                <a16:creationId xmlns:a16="http://schemas.microsoft.com/office/drawing/2014/main" id="{F009DF07-C172-470D-B159-4A2894FFD0B8}"/>
              </a:ext>
            </a:extLst>
          </p:cNvPr>
          <p:cNvSpPr txBox="1"/>
          <p:nvPr/>
        </p:nvSpPr>
        <p:spPr>
          <a:xfrm>
            <a:off x="9048584" y="1485727"/>
            <a:ext cx="2817830" cy="215444"/>
          </a:xfrm>
          <a:prstGeom prst="rect">
            <a:avLst/>
          </a:prstGeom>
          <a:noFill/>
        </p:spPr>
        <p:txBody>
          <a:bodyPr wrap="square">
            <a:spAutoFit/>
          </a:bodyPr>
          <a:lstStyle/>
          <a:p>
            <a:pPr algn="r"/>
            <a:r>
              <a:rPr lang="en-US" sz="800" i="1">
                <a:effectLst/>
                <a:latin typeface="Times New Roman" panose="02020603050405020304" pitchFamily="18" charset="0"/>
                <a:ea typeface="Times New Roman" panose="02020603050405020304" pitchFamily="18" charset="0"/>
                <a:cs typeface="Times New Roman" panose="02020603050405020304" pitchFamily="18" charset="0"/>
              </a:rPr>
              <a:t>Drucker 1995</a:t>
            </a:r>
            <a:r>
              <a:rPr lang="en-US" sz="800" i="1">
                <a:latin typeface="Times New Roman" panose="02020603050405020304" pitchFamily="18" charset="0"/>
                <a:ea typeface="Times New Roman" panose="02020603050405020304" pitchFamily="18" charset="0"/>
                <a:cs typeface="Times New Roman" panose="02020603050405020304" pitchFamily="18" charset="0"/>
              </a:rPr>
              <a:t>: The Limits of Social Responsibility</a:t>
            </a:r>
            <a:endParaRPr lang="en-US" sz="9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2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0569" y="3429000"/>
            <a:ext cx="6400796" cy="2677656"/>
          </a:xfrm>
          <a:prstGeom prst="rect">
            <a:avLst/>
          </a:prstGeom>
        </p:spPr>
        <p:txBody>
          <a:bodyPr wrap="square">
            <a:spAutoFit/>
          </a:bodyPr>
          <a:lstStyle/>
          <a:p>
            <a:r>
              <a:rPr lang="nb-NO" sz="2400" dirty="0">
                <a:solidFill>
                  <a:srgbClr val="000000"/>
                </a:solidFill>
                <a:latin typeface="Georgia" panose="02040502050405020303" pitchFamily="18" charset="0"/>
              </a:rPr>
              <a:t>«Bedriftsøkonomi, enten det er </a:t>
            </a:r>
            <a:r>
              <a:rPr lang="nb-NO" sz="2400" b="1" dirty="0">
                <a:solidFill>
                  <a:schemeClr val="accent2">
                    <a:lumMod val="50000"/>
                  </a:schemeClr>
                </a:solidFill>
                <a:latin typeface="Georgia" panose="02040502050405020303" pitchFamily="18" charset="0"/>
              </a:rPr>
              <a:t>regnskap</a:t>
            </a:r>
            <a:r>
              <a:rPr lang="nb-NO" sz="2400" dirty="0">
                <a:solidFill>
                  <a:srgbClr val="000000"/>
                </a:solidFill>
                <a:latin typeface="Georgia" panose="02040502050405020303" pitchFamily="18" charset="0"/>
              </a:rPr>
              <a:t>, </a:t>
            </a:r>
            <a:r>
              <a:rPr lang="nb-NO" sz="2400" b="1" dirty="0">
                <a:solidFill>
                  <a:schemeClr val="accent2">
                    <a:lumMod val="50000"/>
                  </a:schemeClr>
                </a:solidFill>
                <a:latin typeface="Georgia" panose="02040502050405020303" pitchFamily="18" charset="0"/>
              </a:rPr>
              <a:t>finans</a:t>
            </a:r>
            <a:r>
              <a:rPr lang="nb-NO" sz="2400" dirty="0">
                <a:solidFill>
                  <a:srgbClr val="000000"/>
                </a:solidFill>
                <a:latin typeface="Georgia" panose="02040502050405020303" pitchFamily="18" charset="0"/>
              </a:rPr>
              <a:t>, </a:t>
            </a:r>
            <a:r>
              <a:rPr lang="nb-NO" sz="2400" b="1" dirty="0">
                <a:solidFill>
                  <a:schemeClr val="accent2">
                    <a:lumMod val="50000"/>
                  </a:schemeClr>
                </a:solidFill>
                <a:latin typeface="Georgia" panose="02040502050405020303" pitchFamily="18" charset="0"/>
              </a:rPr>
              <a:t>markedsføring</a:t>
            </a:r>
            <a:r>
              <a:rPr lang="nb-NO" sz="2400" dirty="0">
                <a:solidFill>
                  <a:srgbClr val="000000"/>
                </a:solidFill>
                <a:latin typeface="Georgia" panose="02040502050405020303" pitchFamily="18" charset="0"/>
              </a:rPr>
              <a:t>, </a:t>
            </a:r>
            <a:r>
              <a:rPr lang="nb-NO" sz="2400" b="1" dirty="0">
                <a:solidFill>
                  <a:schemeClr val="accent2">
                    <a:lumMod val="50000"/>
                  </a:schemeClr>
                </a:solidFill>
                <a:latin typeface="Georgia" panose="02040502050405020303" pitchFamily="18" charset="0"/>
              </a:rPr>
              <a:t>organisasjon</a:t>
            </a:r>
            <a:r>
              <a:rPr lang="nb-NO" sz="2400" dirty="0">
                <a:solidFill>
                  <a:srgbClr val="000000"/>
                </a:solidFill>
                <a:latin typeface="Georgia" panose="02040502050405020303" pitchFamily="18" charset="0"/>
              </a:rPr>
              <a:t>, </a:t>
            </a:r>
            <a:r>
              <a:rPr lang="nb-NO" sz="2400" b="1" dirty="0">
                <a:solidFill>
                  <a:schemeClr val="accent2">
                    <a:lumMod val="50000"/>
                  </a:schemeClr>
                </a:solidFill>
                <a:latin typeface="Georgia" panose="02040502050405020303" pitchFamily="18" charset="0"/>
              </a:rPr>
              <a:t>arbeidspsykologi</a:t>
            </a:r>
            <a:r>
              <a:rPr lang="nb-NO" sz="2400" dirty="0">
                <a:solidFill>
                  <a:srgbClr val="000000"/>
                </a:solidFill>
                <a:latin typeface="Georgia" panose="02040502050405020303" pitchFamily="18" charset="0"/>
              </a:rPr>
              <a:t> eller </a:t>
            </a:r>
            <a:r>
              <a:rPr lang="nb-NO" sz="2400" b="1" dirty="0">
                <a:solidFill>
                  <a:schemeClr val="accent2">
                    <a:lumMod val="50000"/>
                  </a:schemeClr>
                </a:solidFill>
                <a:latin typeface="Georgia" panose="02040502050405020303" pitchFamily="18" charset="0"/>
              </a:rPr>
              <a:t>strategi</a:t>
            </a:r>
            <a:r>
              <a:rPr lang="nb-NO" sz="2400" dirty="0">
                <a:solidFill>
                  <a:srgbClr val="000000"/>
                </a:solidFill>
                <a:latin typeface="Georgia" panose="02040502050405020303" pitchFamily="18" charset="0"/>
              </a:rPr>
              <a:t>, har som overordnet mål å legge til rette for å organisere bruken av ressursene slik at produksjonen av varer og tjenester kan foregå </a:t>
            </a:r>
            <a:r>
              <a:rPr lang="nb-NO" sz="2400" i="1" dirty="0">
                <a:solidFill>
                  <a:srgbClr val="000000"/>
                </a:solidFill>
                <a:latin typeface="Georgia" panose="02040502050405020303" pitchFamily="18" charset="0"/>
              </a:rPr>
              <a:t>uten sløsing</a:t>
            </a:r>
            <a:r>
              <a:rPr lang="nb-NO" sz="2400" dirty="0">
                <a:solidFill>
                  <a:srgbClr val="000000"/>
                </a:solidFill>
                <a:latin typeface="Georgia" panose="02040502050405020303" pitchFamily="18" charset="0"/>
              </a:rPr>
              <a:t>.</a:t>
            </a:r>
            <a:r>
              <a:rPr lang="nb-NO" sz="2400" baseline="30000" dirty="0">
                <a:solidFill>
                  <a:srgbClr val="000000"/>
                </a:solidFill>
                <a:latin typeface="Georgia" panose="02040502050405020303" pitchFamily="18" charset="0"/>
              </a:rPr>
              <a:t>1</a:t>
            </a:r>
            <a:r>
              <a:rPr lang="nb-NO" sz="2400" dirty="0">
                <a:solidFill>
                  <a:srgbClr val="000000"/>
                </a:solidFill>
                <a:latin typeface="Georgia" panose="02040502050405020303" pitchFamily="18" charset="0"/>
              </a:rPr>
              <a:t>». </a:t>
            </a:r>
            <a:endParaRPr lang="en-GB" sz="2400" dirty="0"/>
          </a:p>
        </p:txBody>
      </p:sp>
      <p:sp>
        <p:nvSpPr>
          <p:cNvPr id="4" name="Rectangle 3"/>
          <p:cNvSpPr/>
          <p:nvPr/>
        </p:nvSpPr>
        <p:spPr>
          <a:xfrm>
            <a:off x="9914301" y="5902236"/>
            <a:ext cx="1409360" cy="276999"/>
          </a:xfrm>
          <a:prstGeom prst="rect">
            <a:avLst/>
          </a:prstGeom>
        </p:spPr>
        <p:txBody>
          <a:bodyPr wrap="none">
            <a:spAutoFit/>
          </a:bodyPr>
          <a:lstStyle/>
          <a:p>
            <a:r>
              <a:rPr lang="nb-NO" sz="1200" baseline="30000" dirty="0">
                <a:solidFill>
                  <a:srgbClr val="000000"/>
                </a:solidFill>
                <a:latin typeface="Georgia" panose="02040502050405020303" pitchFamily="18" charset="0"/>
              </a:rPr>
              <a:t>1 </a:t>
            </a:r>
            <a:r>
              <a:rPr lang="nb-NO" sz="1200" dirty="0">
                <a:solidFill>
                  <a:srgbClr val="000000"/>
                </a:solidFill>
                <a:latin typeface="Georgia" panose="02040502050405020303" pitchFamily="18" charset="0"/>
              </a:rPr>
              <a:t>Pettersen (2009)</a:t>
            </a:r>
            <a:endParaRPr lang="en-GB" sz="1200" dirty="0"/>
          </a:p>
        </p:txBody>
      </p:sp>
      <p:sp>
        <p:nvSpPr>
          <p:cNvPr id="8" name="Rectangle 7">
            <a:extLst>
              <a:ext uri="{FF2B5EF4-FFF2-40B4-BE49-F238E27FC236}">
                <a16:creationId xmlns:a16="http://schemas.microsoft.com/office/drawing/2014/main" id="{4549CCBD-D272-49FD-856D-D5D75778391A}"/>
              </a:ext>
            </a:extLst>
          </p:cNvPr>
          <p:cNvSpPr/>
          <p:nvPr/>
        </p:nvSpPr>
        <p:spPr>
          <a:xfrm>
            <a:off x="5344675" y="751344"/>
            <a:ext cx="6162109" cy="1569660"/>
          </a:xfrm>
          <a:prstGeom prst="rect">
            <a:avLst/>
          </a:prstGeom>
        </p:spPr>
        <p:txBody>
          <a:bodyPr wrap="square">
            <a:spAutoFit/>
          </a:bodyPr>
          <a:lstStyle/>
          <a:p>
            <a:r>
              <a:rPr lang="nb-NO" sz="2400" dirty="0">
                <a:solidFill>
                  <a:srgbClr val="000000"/>
                </a:solidFill>
                <a:latin typeface="Georgia" panose="02040502050405020303" pitchFamily="18" charset="0"/>
              </a:rPr>
              <a:t>«Vi kan definere bedriftsøkonomi som læren om hvordan </a:t>
            </a:r>
            <a:r>
              <a:rPr lang="nb-NO" sz="2400" i="1" u="sng" dirty="0">
                <a:solidFill>
                  <a:srgbClr val="000000"/>
                </a:solidFill>
                <a:latin typeface="Georgia" panose="02040502050405020303" pitchFamily="18" charset="0"/>
              </a:rPr>
              <a:t>eierne</a:t>
            </a:r>
            <a:r>
              <a:rPr lang="nb-NO" sz="2400" dirty="0">
                <a:solidFill>
                  <a:srgbClr val="000000"/>
                </a:solidFill>
                <a:latin typeface="Georgia" panose="02040502050405020303" pitchFamily="18" charset="0"/>
              </a:rPr>
              <a:t> kan koordinere ressursene slik at verdien av bedriften blir største mulig.</a:t>
            </a:r>
            <a:r>
              <a:rPr lang="nb-NO" sz="2400" baseline="30000" dirty="0">
                <a:solidFill>
                  <a:srgbClr val="000000"/>
                </a:solidFill>
                <a:latin typeface="Georgia" panose="02040502050405020303" pitchFamily="18" charset="0"/>
              </a:rPr>
              <a:t>2</a:t>
            </a:r>
            <a:r>
              <a:rPr lang="nb-NO" sz="2400" dirty="0">
                <a:solidFill>
                  <a:srgbClr val="000000"/>
                </a:solidFill>
                <a:latin typeface="Georgia" panose="02040502050405020303" pitchFamily="18" charset="0"/>
              </a:rPr>
              <a:t>». </a:t>
            </a:r>
            <a:endParaRPr lang="en-GB" sz="2400" dirty="0"/>
          </a:p>
        </p:txBody>
      </p:sp>
      <p:sp>
        <p:nvSpPr>
          <p:cNvPr id="7" name="Rectangle 6">
            <a:extLst>
              <a:ext uri="{FF2B5EF4-FFF2-40B4-BE49-F238E27FC236}">
                <a16:creationId xmlns:a16="http://schemas.microsoft.com/office/drawing/2014/main" id="{842D9C75-AFFE-7D9C-7956-10EE7F55F46C}"/>
              </a:ext>
            </a:extLst>
          </p:cNvPr>
          <p:cNvSpPr/>
          <p:nvPr/>
        </p:nvSpPr>
        <p:spPr>
          <a:xfrm>
            <a:off x="10279846" y="2321004"/>
            <a:ext cx="1067921" cy="276999"/>
          </a:xfrm>
          <a:prstGeom prst="rect">
            <a:avLst/>
          </a:prstGeom>
        </p:spPr>
        <p:txBody>
          <a:bodyPr wrap="none">
            <a:spAutoFit/>
          </a:bodyPr>
          <a:lstStyle/>
          <a:p>
            <a:r>
              <a:rPr lang="nb-NO" sz="1200" baseline="30000" dirty="0">
                <a:solidFill>
                  <a:srgbClr val="000000"/>
                </a:solidFill>
                <a:latin typeface="Georgia" panose="02040502050405020303" pitchFamily="18" charset="0"/>
              </a:rPr>
              <a:t>2 </a:t>
            </a:r>
            <a:r>
              <a:rPr lang="nb-NO" sz="1200" dirty="0">
                <a:solidFill>
                  <a:srgbClr val="000000"/>
                </a:solidFill>
                <a:latin typeface="Georgia" panose="02040502050405020303" pitchFamily="18" charset="0"/>
              </a:rPr>
              <a:t>Berg (2021)</a:t>
            </a:r>
            <a:endParaRPr lang="en-GB" sz="1200" dirty="0"/>
          </a:p>
        </p:txBody>
      </p:sp>
      <p:sp>
        <p:nvSpPr>
          <p:cNvPr id="3" name="TextBox 2">
            <a:extLst>
              <a:ext uri="{FF2B5EF4-FFF2-40B4-BE49-F238E27FC236}">
                <a16:creationId xmlns:a16="http://schemas.microsoft.com/office/drawing/2014/main" id="{3C715F6A-C4E8-1E04-8C3B-F1D41B2620C2}"/>
              </a:ext>
            </a:extLst>
          </p:cNvPr>
          <p:cNvSpPr txBox="1"/>
          <p:nvPr/>
        </p:nvSpPr>
        <p:spPr>
          <a:xfrm>
            <a:off x="311618" y="644411"/>
            <a:ext cx="4419870" cy="5447645"/>
          </a:xfrm>
          <a:prstGeom prst="rect">
            <a:avLst/>
          </a:prstGeom>
          <a:noFill/>
        </p:spPr>
        <p:txBody>
          <a:bodyPr wrap="square">
            <a:spAutoFit/>
          </a:bodyPr>
          <a:lstStyle/>
          <a:p>
            <a:pPr marL="457200" indent="-457200" algn="l">
              <a:spcAft>
                <a:spcPts val="1800"/>
              </a:spcAft>
              <a:buFont typeface="+mj-lt"/>
              <a:buAutoNum type="arabicPeriod" startAt="3"/>
            </a:pPr>
            <a:r>
              <a:rPr lang="nb-NO" sz="2900" b="0" i="0" dirty="0">
                <a:solidFill>
                  <a:srgbClr val="333333"/>
                </a:solidFill>
                <a:effectLst/>
                <a:latin typeface="Source Sans 3"/>
              </a:rPr>
              <a:t>… men det følger med et krav: Bedriftenes eksistensberettigelse er at de </a:t>
            </a:r>
            <a:r>
              <a:rPr lang="nb-NO" sz="2900" b="1" i="1" u="sng" dirty="0">
                <a:solidFill>
                  <a:schemeClr val="accent6">
                    <a:lumMod val="75000"/>
                  </a:schemeClr>
                </a:solidFill>
                <a:latin typeface="Source Sans 3"/>
              </a:rPr>
              <a:t>bruker våre knappe ressurser på en lønnsom måte</a:t>
            </a:r>
            <a:r>
              <a:rPr lang="nb-NO" sz="2900" b="0" i="0" dirty="0">
                <a:solidFill>
                  <a:srgbClr val="333333"/>
                </a:solidFill>
                <a:effectLst/>
                <a:latin typeface="Source Sans 3"/>
              </a:rPr>
              <a:t>. Klarer de ikke det, må de legges ned, og de ressurser bedriftene disponerer, må gradvis overføres til andre som kan utnytte dem mer profitabelt.</a:t>
            </a:r>
          </a:p>
        </p:txBody>
      </p:sp>
      <p:cxnSp>
        <p:nvCxnSpPr>
          <p:cNvPr id="5" name="Straight Connector 4">
            <a:extLst>
              <a:ext uri="{FF2B5EF4-FFF2-40B4-BE49-F238E27FC236}">
                <a16:creationId xmlns:a16="http://schemas.microsoft.com/office/drawing/2014/main" id="{AAE67FE2-E427-8136-E5DD-7309B7CE83FC}"/>
              </a:ext>
            </a:extLst>
          </p:cNvPr>
          <p:cNvCxnSpPr/>
          <p:nvPr/>
        </p:nvCxnSpPr>
        <p:spPr>
          <a:xfrm>
            <a:off x="5038081" y="694551"/>
            <a:ext cx="0" cy="5766837"/>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99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750" fill="hold"/>
                                        <p:tgtEl>
                                          <p:spTgt spid="3"/>
                                        </p:tgtEl>
                                        <p:attrNameLst>
                                          <p:attrName>ppt_x</p:attrName>
                                        </p:attrNameLst>
                                      </p:cBhvr>
                                      <p:tavLst>
                                        <p:tav tm="0">
                                          <p:val>
                                            <p:strVal val="0-#ppt_w/2"/>
                                          </p:val>
                                        </p:tav>
                                        <p:tav tm="100000">
                                          <p:val>
                                            <p:strVal val="#ppt_x"/>
                                          </p:val>
                                        </p:tav>
                                      </p:tavLst>
                                    </p:anim>
                                    <p:anim calcmode="lin" valueType="num">
                                      <p:cBhvr additive="base">
                                        <p:cTn id="8" dur="2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A7091-B267-45C1-A3D6-6F4C782395F4}"/>
              </a:ext>
            </a:extLst>
          </p:cNvPr>
          <p:cNvSpPr/>
          <p:nvPr/>
        </p:nvSpPr>
        <p:spPr>
          <a:xfrm>
            <a:off x="0" y="222353"/>
            <a:ext cx="12192000" cy="757130"/>
          </a:xfrm>
          <a:prstGeom prst="rect">
            <a:avLst/>
          </a:prstGeom>
        </p:spPr>
        <p:txBody>
          <a:bodyPr vert="horz" wrap="square" lIns="91440" tIns="45720" rIns="91440" bIns="45720" rtlCol="0" anchor="ctr">
            <a:spAutoFit/>
          </a:bodyPr>
          <a:lstStyle/>
          <a:p>
            <a:pPr algn="ctr">
              <a:lnSpc>
                <a:spcPct val="90000"/>
              </a:lnSpc>
              <a:spcBef>
                <a:spcPct val="0"/>
              </a:spcBef>
            </a:pPr>
            <a:r>
              <a:rPr lang="nb-NO" sz="4800" dirty="0">
                <a:solidFill>
                  <a:srgbClr val="203864"/>
                </a:solidFill>
                <a:latin typeface="Calibri Light" panose="020F0302020204030204" pitchFamily="34" charset="0"/>
                <a:ea typeface="+mj-ea"/>
                <a:cs typeface="Calibri Light" panose="020F0302020204030204" pitchFamily="34" charset="0"/>
              </a:rPr>
              <a:t>Bedriftens samhandling med omgivelsene</a:t>
            </a:r>
            <a:endParaRPr lang="en-US" sz="4800" dirty="0">
              <a:solidFill>
                <a:srgbClr val="203864"/>
              </a:solidFill>
              <a:latin typeface="Calibri Light" panose="020F0302020204030204" pitchFamily="34" charset="0"/>
              <a:ea typeface="+mj-ea"/>
              <a:cs typeface="Calibri Light" panose="020F0302020204030204" pitchFamily="34" charset="0"/>
            </a:endParaRPr>
          </a:p>
        </p:txBody>
      </p:sp>
      <p:sp>
        <p:nvSpPr>
          <p:cNvPr id="7" name="Arrow: Right 6">
            <a:extLst>
              <a:ext uri="{FF2B5EF4-FFF2-40B4-BE49-F238E27FC236}">
                <a16:creationId xmlns:a16="http://schemas.microsoft.com/office/drawing/2014/main" id="{C6B769C6-1BD7-4018-83C3-711DDEECDE28}"/>
              </a:ext>
            </a:extLst>
          </p:cNvPr>
          <p:cNvSpPr/>
          <p:nvPr/>
        </p:nvSpPr>
        <p:spPr>
          <a:xfrm>
            <a:off x="1675641" y="1206380"/>
            <a:ext cx="7200800" cy="615704"/>
          </a:xfrm>
          <a:prstGeom prst="rightArrow">
            <a:avLst/>
          </a:prstGeom>
          <a:solidFill>
            <a:srgbClr val="3E6DC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b-NO" sz="2000">
                <a:solidFill>
                  <a:schemeClr val="bg1"/>
                </a:solidFill>
                <a:latin typeface="Calibri" panose="020F0502020204030204" pitchFamily="34" charset="0"/>
                <a:cs typeface="Calibri" panose="020F0502020204030204" pitchFamily="34" charset="0"/>
              </a:rPr>
              <a:t>Fysisk strøm</a:t>
            </a:r>
          </a:p>
        </p:txBody>
      </p:sp>
      <p:sp>
        <p:nvSpPr>
          <p:cNvPr id="8" name="Rectangle 7">
            <a:extLst>
              <a:ext uri="{FF2B5EF4-FFF2-40B4-BE49-F238E27FC236}">
                <a16:creationId xmlns:a16="http://schemas.microsoft.com/office/drawing/2014/main" id="{259AA0ED-DDEF-4B3E-B7BA-7AF43E72F330}"/>
              </a:ext>
            </a:extLst>
          </p:cNvPr>
          <p:cNvSpPr/>
          <p:nvPr/>
        </p:nvSpPr>
        <p:spPr>
          <a:xfrm>
            <a:off x="4555961" y="1760292"/>
            <a:ext cx="1375795" cy="2386260"/>
          </a:xfrm>
          <a:prstGeom prst="rect">
            <a:avLst/>
          </a:prstGeom>
          <a:solidFill>
            <a:srgbClr val="BCC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lumMod val="85000"/>
                    <a:lumOff val="15000"/>
                  </a:schemeClr>
                </a:solidFill>
                <a:latin typeface="Calibri" panose="020F0502020204030204" pitchFamily="34" charset="0"/>
                <a:cs typeface="Calibri" panose="020F0502020204030204" pitchFamily="34" charset="0"/>
              </a:rPr>
              <a:t>BEDRIFTEN</a:t>
            </a:r>
          </a:p>
        </p:txBody>
      </p:sp>
      <p:sp>
        <p:nvSpPr>
          <p:cNvPr id="11" name="Rectangle 10">
            <a:extLst>
              <a:ext uri="{FF2B5EF4-FFF2-40B4-BE49-F238E27FC236}">
                <a16:creationId xmlns:a16="http://schemas.microsoft.com/office/drawing/2014/main" id="{189E6808-786E-4B70-B512-833EDF0013B9}"/>
              </a:ext>
            </a:extLst>
          </p:cNvPr>
          <p:cNvSpPr/>
          <p:nvPr/>
        </p:nvSpPr>
        <p:spPr>
          <a:xfrm>
            <a:off x="2015383" y="2739070"/>
            <a:ext cx="1702965" cy="760222"/>
          </a:xfrm>
          <a:prstGeom prst="rect">
            <a:avLst/>
          </a:prstGeom>
          <a:solidFill>
            <a:srgbClr val="BCC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lumMod val="85000"/>
                    <a:lumOff val="15000"/>
                  </a:schemeClr>
                </a:solidFill>
                <a:latin typeface="Calibri" panose="020F0502020204030204" pitchFamily="34" charset="0"/>
                <a:cs typeface="Calibri" panose="020F0502020204030204" pitchFamily="34" charset="0"/>
              </a:rPr>
              <a:t>Leverandører og ansatte</a:t>
            </a:r>
          </a:p>
        </p:txBody>
      </p:sp>
      <p:sp>
        <p:nvSpPr>
          <p:cNvPr id="12" name="Rectangle 11">
            <a:extLst>
              <a:ext uri="{FF2B5EF4-FFF2-40B4-BE49-F238E27FC236}">
                <a16:creationId xmlns:a16="http://schemas.microsoft.com/office/drawing/2014/main" id="{CB96F745-BEC4-4359-879B-B320D51496BE}"/>
              </a:ext>
            </a:extLst>
          </p:cNvPr>
          <p:cNvSpPr/>
          <p:nvPr/>
        </p:nvSpPr>
        <p:spPr>
          <a:xfrm>
            <a:off x="6769369" y="2795696"/>
            <a:ext cx="1702965" cy="760222"/>
          </a:xfrm>
          <a:prstGeom prst="rect">
            <a:avLst/>
          </a:prstGeom>
          <a:solidFill>
            <a:srgbClr val="BCC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lumMod val="85000"/>
                    <a:lumOff val="15000"/>
                  </a:schemeClr>
                </a:solidFill>
                <a:latin typeface="Calibri" panose="020F0502020204030204" pitchFamily="34" charset="0"/>
                <a:cs typeface="Calibri" panose="020F0502020204030204" pitchFamily="34" charset="0"/>
              </a:rPr>
              <a:t>Kunder</a:t>
            </a:r>
          </a:p>
        </p:txBody>
      </p:sp>
      <p:cxnSp>
        <p:nvCxnSpPr>
          <p:cNvPr id="13" name="Connector: Elbow 12">
            <a:extLst>
              <a:ext uri="{FF2B5EF4-FFF2-40B4-BE49-F238E27FC236}">
                <a16:creationId xmlns:a16="http://schemas.microsoft.com/office/drawing/2014/main" id="{00C03D2E-5FC4-4DA5-B66A-4454D6584B71}"/>
              </a:ext>
            </a:extLst>
          </p:cNvPr>
          <p:cNvCxnSpPr>
            <a:cxnSpLocks/>
            <a:endCxn id="11" idx="2"/>
          </p:cNvCxnSpPr>
          <p:nvPr/>
        </p:nvCxnSpPr>
        <p:spPr>
          <a:xfrm rot="10800000">
            <a:off x="2866867" y="3499292"/>
            <a:ext cx="1689099" cy="483954"/>
          </a:xfrm>
          <a:prstGeom prst="bentConnector2">
            <a:avLst/>
          </a:prstGeom>
          <a:ln w="28575">
            <a:solidFill>
              <a:schemeClr val="accent4">
                <a:lumMod val="50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B54FF32-4BF1-4FE5-AC9A-7AEA68BE8704}"/>
              </a:ext>
            </a:extLst>
          </p:cNvPr>
          <p:cNvCxnSpPr>
            <a:stCxn id="11" idx="0"/>
          </p:cNvCxnSpPr>
          <p:nvPr/>
        </p:nvCxnSpPr>
        <p:spPr>
          <a:xfrm rot="5400000" flipH="1" flipV="1">
            <a:off x="3452658" y="1635768"/>
            <a:ext cx="517511" cy="1689095"/>
          </a:xfrm>
          <a:prstGeom prst="bentConnector2">
            <a:avLst/>
          </a:prstGeom>
          <a:ln w="28575">
            <a:solidFill>
              <a:schemeClr val="accent4">
                <a:lumMod val="50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5F55CB49-68F1-4164-AABC-40B94FDCE810}"/>
              </a:ext>
            </a:extLst>
          </p:cNvPr>
          <p:cNvCxnSpPr>
            <a:endCxn id="12" idx="0"/>
          </p:cNvCxnSpPr>
          <p:nvPr/>
        </p:nvCxnSpPr>
        <p:spPr>
          <a:xfrm>
            <a:off x="5931756" y="2221560"/>
            <a:ext cx="1689096" cy="574136"/>
          </a:xfrm>
          <a:prstGeom prst="bentConnector2">
            <a:avLst/>
          </a:prstGeom>
          <a:ln w="28575">
            <a:solidFill>
              <a:schemeClr val="accent4">
                <a:lumMod val="50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F3EE79DF-6D5A-47A2-B158-0AB51A7F6800}"/>
              </a:ext>
            </a:extLst>
          </p:cNvPr>
          <p:cNvCxnSpPr>
            <a:stCxn id="12" idx="2"/>
          </p:cNvCxnSpPr>
          <p:nvPr/>
        </p:nvCxnSpPr>
        <p:spPr>
          <a:xfrm rot="5400000">
            <a:off x="6562640" y="2925034"/>
            <a:ext cx="427328" cy="1689096"/>
          </a:xfrm>
          <a:prstGeom prst="bentConnector2">
            <a:avLst/>
          </a:prstGeom>
          <a:ln w="28575">
            <a:solidFill>
              <a:schemeClr val="accent4">
                <a:lumMod val="50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7" name="Arrow: Left 16">
            <a:extLst>
              <a:ext uri="{FF2B5EF4-FFF2-40B4-BE49-F238E27FC236}">
                <a16:creationId xmlns:a16="http://schemas.microsoft.com/office/drawing/2014/main" id="{44067798-52A9-4111-9DDD-A8A709EA4F9F}"/>
              </a:ext>
            </a:extLst>
          </p:cNvPr>
          <p:cNvSpPr/>
          <p:nvPr/>
        </p:nvSpPr>
        <p:spPr>
          <a:xfrm>
            <a:off x="1675641" y="5107245"/>
            <a:ext cx="7200800" cy="590931"/>
          </a:xfrm>
          <a:prstGeom prst="leftArrow">
            <a:avLst/>
          </a:prstGeom>
          <a:solidFill>
            <a:srgbClr val="3E6DC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b-NO" sz="2000">
                <a:solidFill>
                  <a:schemeClr val="bg1"/>
                </a:solidFill>
                <a:latin typeface="Calibri" panose="020F0502020204030204" pitchFamily="34" charset="0"/>
                <a:cs typeface="Calibri" panose="020F0502020204030204" pitchFamily="34" charset="0"/>
              </a:rPr>
              <a:t>Pengestrøm</a:t>
            </a:r>
          </a:p>
        </p:txBody>
      </p:sp>
      <p:sp>
        <p:nvSpPr>
          <p:cNvPr id="18" name="TextBox 17">
            <a:extLst>
              <a:ext uri="{FF2B5EF4-FFF2-40B4-BE49-F238E27FC236}">
                <a16:creationId xmlns:a16="http://schemas.microsoft.com/office/drawing/2014/main" id="{75019621-5493-4955-9255-29CE18137A8E}"/>
              </a:ext>
            </a:extLst>
          </p:cNvPr>
          <p:cNvSpPr txBox="1"/>
          <p:nvPr/>
        </p:nvSpPr>
        <p:spPr>
          <a:xfrm>
            <a:off x="3334844" y="3959623"/>
            <a:ext cx="1240972" cy="338554"/>
          </a:xfrm>
          <a:prstGeom prst="rect">
            <a:avLst/>
          </a:prstGeom>
          <a:noFill/>
        </p:spPr>
        <p:txBody>
          <a:bodyPr wrap="square" rtlCol="0">
            <a:spAutoFit/>
          </a:bodyPr>
          <a:lstStyle/>
          <a:p>
            <a:pPr algn="ctr"/>
            <a:r>
              <a:rPr lang="nb-NO" sz="1600">
                <a:latin typeface="Calibri" panose="020F0502020204030204" pitchFamily="34" charset="0"/>
                <a:cs typeface="Calibri" panose="020F0502020204030204" pitchFamily="34" charset="0"/>
              </a:rPr>
              <a:t>Penger</a:t>
            </a:r>
          </a:p>
        </p:txBody>
      </p:sp>
      <p:sp>
        <p:nvSpPr>
          <p:cNvPr id="19" name="TextBox 18">
            <a:extLst>
              <a:ext uri="{FF2B5EF4-FFF2-40B4-BE49-F238E27FC236}">
                <a16:creationId xmlns:a16="http://schemas.microsoft.com/office/drawing/2014/main" id="{9BAD89EA-A7C8-4D34-BECA-EF516C83ED40}"/>
              </a:ext>
            </a:extLst>
          </p:cNvPr>
          <p:cNvSpPr txBox="1"/>
          <p:nvPr/>
        </p:nvSpPr>
        <p:spPr>
          <a:xfrm>
            <a:off x="5951606" y="3966224"/>
            <a:ext cx="1240972" cy="338554"/>
          </a:xfrm>
          <a:prstGeom prst="rect">
            <a:avLst/>
          </a:prstGeom>
          <a:noFill/>
        </p:spPr>
        <p:txBody>
          <a:bodyPr wrap="square" rtlCol="0">
            <a:spAutoFit/>
          </a:bodyPr>
          <a:lstStyle/>
          <a:p>
            <a:pPr algn="ctr"/>
            <a:r>
              <a:rPr lang="nb-NO" sz="1600">
                <a:latin typeface="Calibri" panose="020F0502020204030204" pitchFamily="34" charset="0"/>
                <a:cs typeface="Calibri" panose="020F0502020204030204" pitchFamily="34" charset="0"/>
              </a:rPr>
              <a:t>Penger</a:t>
            </a:r>
          </a:p>
        </p:txBody>
      </p:sp>
      <p:sp>
        <p:nvSpPr>
          <p:cNvPr id="20" name="TextBox 19">
            <a:extLst>
              <a:ext uri="{FF2B5EF4-FFF2-40B4-BE49-F238E27FC236}">
                <a16:creationId xmlns:a16="http://schemas.microsoft.com/office/drawing/2014/main" id="{C630E48C-7C73-46CC-837E-058468BFE869}"/>
              </a:ext>
            </a:extLst>
          </p:cNvPr>
          <p:cNvSpPr txBox="1"/>
          <p:nvPr/>
        </p:nvSpPr>
        <p:spPr>
          <a:xfrm>
            <a:off x="2522128" y="1834993"/>
            <a:ext cx="2304255" cy="338554"/>
          </a:xfrm>
          <a:prstGeom prst="rect">
            <a:avLst/>
          </a:prstGeom>
          <a:noFill/>
        </p:spPr>
        <p:txBody>
          <a:bodyPr wrap="square" rtlCol="0">
            <a:spAutoFit/>
          </a:bodyPr>
          <a:lstStyle/>
          <a:p>
            <a:pPr algn="ctr"/>
            <a:r>
              <a:rPr lang="nb-NO" sz="1600">
                <a:latin typeface="Calibri" panose="020F0502020204030204" pitchFamily="34" charset="0"/>
                <a:cs typeface="Calibri" panose="020F0502020204030204" pitchFamily="34" charset="0"/>
              </a:rPr>
              <a:t>Produksjonsfaktorer</a:t>
            </a:r>
          </a:p>
        </p:txBody>
      </p:sp>
      <p:sp>
        <p:nvSpPr>
          <p:cNvPr id="21" name="TextBox 20">
            <a:extLst>
              <a:ext uri="{FF2B5EF4-FFF2-40B4-BE49-F238E27FC236}">
                <a16:creationId xmlns:a16="http://schemas.microsoft.com/office/drawing/2014/main" id="{ACFB2F75-9524-46CA-8FE8-79C96A082D32}"/>
              </a:ext>
            </a:extLst>
          </p:cNvPr>
          <p:cNvSpPr txBox="1"/>
          <p:nvPr/>
        </p:nvSpPr>
        <p:spPr>
          <a:xfrm>
            <a:off x="5700618" y="1834993"/>
            <a:ext cx="2304255" cy="338554"/>
          </a:xfrm>
          <a:prstGeom prst="rect">
            <a:avLst/>
          </a:prstGeom>
          <a:noFill/>
        </p:spPr>
        <p:txBody>
          <a:bodyPr wrap="square" rtlCol="0">
            <a:spAutoFit/>
          </a:bodyPr>
          <a:lstStyle/>
          <a:p>
            <a:pPr algn="ctr"/>
            <a:r>
              <a:rPr lang="nb-NO" sz="1600">
                <a:latin typeface="Calibri" panose="020F0502020204030204" pitchFamily="34" charset="0"/>
                <a:cs typeface="Calibri" panose="020F0502020204030204" pitchFamily="34" charset="0"/>
              </a:rPr>
              <a:t>Ferdigvarer/tjenester</a:t>
            </a:r>
          </a:p>
        </p:txBody>
      </p:sp>
      <p:sp>
        <p:nvSpPr>
          <p:cNvPr id="22" name="Rectangle 21">
            <a:extLst>
              <a:ext uri="{FF2B5EF4-FFF2-40B4-BE49-F238E27FC236}">
                <a16:creationId xmlns:a16="http://schemas.microsoft.com/office/drawing/2014/main" id="{9B17272C-FCB3-43C2-AC3C-5427DA7CAC85}"/>
              </a:ext>
            </a:extLst>
          </p:cNvPr>
          <p:cNvSpPr/>
          <p:nvPr/>
        </p:nvSpPr>
        <p:spPr>
          <a:xfrm>
            <a:off x="4351754" y="4357246"/>
            <a:ext cx="1778618" cy="323528"/>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tx1">
                    <a:lumMod val="85000"/>
                    <a:lumOff val="15000"/>
                  </a:schemeClr>
                </a:solidFill>
                <a:latin typeface="Calibri" panose="020F0502020204030204" pitchFamily="34" charset="0"/>
                <a:cs typeface="Calibri" panose="020F0502020204030204" pitchFamily="34" charset="0"/>
              </a:rPr>
              <a:t>En samling aktiviteter</a:t>
            </a:r>
          </a:p>
        </p:txBody>
      </p:sp>
      <p:cxnSp>
        <p:nvCxnSpPr>
          <p:cNvPr id="5" name="Straight Arrow Connector 4">
            <a:extLst>
              <a:ext uri="{FF2B5EF4-FFF2-40B4-BE49-F238E27FC236}">
                <a16:creationId xmlns:a16="http://schemas.microsoft.com/office/drawing/2014/main" id="{7CA3CACC-B069-4151-A31E-C3A1A4C9E5C5}"/>
              </a:ext>
            </a:extLst>
          </p:cNvPr>
          <p:cNvCxnSpPr>
            <a:cxnSpLocks/>
            <a:stCxn id="22" idx="0"/>
            <a:endCxn id="8" idx="2"/>
          </p:cNvCxnSpPr>
          <p:nvPr/>
        </p:nvCxnSpPr>
        <p:spPr>
          <a:xfrm flipV="1">
            <a:off x="5241063" y="4146552"/>
            <a:ext cx="2796" cy="210694"/>
          </a:xfrm>
          <a:prstGeom prst="straightConnector1">
            <a:avLst/>
          </a:prstGeom>
          <a:ln w="28575">
            <a:solidFill>
              <a:schemeClr val="accent4">
                <a:lumMod val="50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2172179-7937-48C7-AA06-31142998773B}"/>
              </a:ext>
            </a:extLst>
          </p:cNvPr>
          <p:cNvSpPr txBox="1"/>
          <p:nvPr/>
        </p:nvSpPr>
        <p:spPr>
          <a:xfrm>
            <a:off x="10278103" y="3903317"/>
            <a:ext cx="1625000" cy="2031325"/>
          </a:xfrm>
          <a:prstGeom prst="rect">
            <a:avLst/>
          </a:prstGeom>
          <a:noFill/>
        </p:spPr>
        <p:txBody>
          <a:bodyPr wrap="square">
            <a:spAutoFit/>
          </a:bodyPr>
          <a:lstStyle/>
          <a:p>
            <a:r>
              <a:rPr lang="nb-NO" sz="1400" b="0" i="0">
                <a:solidFill>
                  <a:srgbClr val="4D5156"/>
                </a:solidFill>
                <a:effectLst/>
                <a:latin typeface="Calibri" panose="020F0502020204030204" pitchFamily="34" charset="0"/>
                <a:cs typeface="Calibri" panose="020F0502020204030204" pitchFamily="34" charset="0"/>
              </a:rPr>
              <a:t>En </a:t>
            </a:r>
            <a:r>
              <a:rPr lang="nb-NO" sz="1400" b="1" i="0">
                <a:solidFill>
                  <a:srgbClr val="5F6368"/>
                </a:solidFill>
                <a:effectLst/>
                <a:latin typeface="Calibri" panose="020F0502020204030204" pitchFamily="34" charset="0"/>
                <a:cs typeface="Calibri" panose="020F0502020204030204" pitchFamily="34" charset="0"/>
              </a:rPr>
              <a:t>transaksjon</a:t>
            </a:r>
            <a:r>
              <a:rPr lang="nb-NO" sz="1400" b="0" i="0">
                <a:solidFill>
                  <a:srgbClr val="4D5156"/>
                </a:solidFill>
                <a:effectLst/>
                <a:latin typeface="Calibri" panose="020F0502020204030204" pitchFamily="34" charset="0"/>
                <a:cs typeface="Calibri" panose="020F0502020204030204" pitchFamily="34" charset="0"/>
              </a:rPr>
              <a:t> er en overførsel i økonomisk sammenheng fra en part til en annen, for eksempel når en vare byttes mot penger ved kjøp og salg.</a:t>
            </a:r>
            <a:endParaRPr lang="en-GB" sz="140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A14F0065-FF14-433E-84F7-2A114769C432}"/>
              </a:ext>
            </a:extLst>
          </p:cNvPr>
          <p:cNvSpPr/>
          <p:nvPr/>
        </p:nvSpPr>
        <p:spPr>
          <a:xfrm>
            <a:off x="4351754" y="4757216"/>
            <a:ext cx="1778618" cy="323528"/>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tx1">
                    <a:lumMod val="85000"/>
                    <a:lumOff val="15000"/>
                  </a:schemeClr>
                </a:solidFill>
                <a:latin typeface="Calibri" panose="020F0502020204030204" pitchFamily="34" charset="0"/>
                <a:cs typeface="Calibri" panose="020F0502020204030204" pitchFamily="34" charset="0"/>
              </a:rPr>
              <a:t>Transaksjoner</a:t>
            </a:r>
          </a:p>
        </p:txBody>
      </p:sp>
      <p:cxnSp>
        <p:nvCxnSpPr>
          <p:cNvPr id="27" name="Straight Arrow Connector 26">
            <a:extLst>
              <a:ext uri="{FF2B5EF4-FFF2-40B4-BE49-F238E27FC236}">
                <a16:creationId xmlns:a16="http://schemas.microsoft.com/office/drawing/2014/main" id="{B1FB3ECD-6344-470C-9C41-C60731FABC4A}"/>
              </a:ext>
            </a:extLst>
          </p:cNvPr>
          <p:cNvCxnSpPr>
            <a:stCxn id="25" idx="1"/>
            <a:endCxn id="11" idx="2"/>
          </p:cNvCxnSpPr>
          <p:nvPr/>
        </p:nvCxnSpPr>
        <p:spPr>
          <a:xfrm flipH="1" flipV="1">
            <a:off x="2866866" y="3499292"/>
            <a:ext cx="1484888" cy="1419688"/>
          </a:xfrm>
          <a:prstGeom prst="straightConnector1">
            <a:avLst/>
          </a:prstGeom>
          <a:ln w="28575">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05FC370-E50F-46C3-91CA-AF5DE2232339}"/>
              </a:ext>
            </a:extLst>
          </p:cNvPr>
          <p:cNvCxnSpPr>
            <a:cxnSpLocks/>
            <a:stCxn id="25" idx="3"/>
            <a:endCxn id="12" idx="2"/>
          </p:cNvCxnSpPr>
          <p:nvPr/>
        </p:nvCxnSpPr>
        <p:spPr>
          <a:xfrm flipV="1">
            <a:off x="6130372" y="3555918"/>
            <a:ext cx="1490480" cy="1363062"/>
          </a:xfrm>
          <a:prstGeom prst="straightConnector1">
            <a:avLst/>
          </a:prstGeom>
          <a:ln w="28575">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Arrow: Left-Right 2">
            <a:extLst>
              <a:ext uri="{FF2B5EF4-FFF2-40B4-BE49-F238E27FC236}">
                <a16:creationId xmlns:a16="http://schemas.microsoft.com/office/drawing/2014/main" id="{3E78B20D-5DF7-4E44-A83D-E49E089BA168}"/>
              </a:ext>
            </a:extLst>
          </p:cNvPr>
          <p:cNvSpPr/>
          <p:nvPr/>
        </p:nvSpPr>
        <p:spPr>
          <a:xfrm>
            <a:off x="1675641" y="5810841"/>
            <a:ext cx="7200800" cy="464290"/>
          </a:xfrm>
          <a:prstGeom prst="leftRightArrow">
            <a:avLst>
              <a:gd name="adj1" fmla="val 72087"/>
              <a:gd name="adj2" fmla="val 55522"/>
            </a:avLst>
          </a:prstGeom>
          <a:solidFill>
            <a:srgbClr val="BAC7E7"/>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lumMod val="65000"/>
                    <a:lumOff val="35000"/>
                  </a:schemeClr>
                </a:solidFill>
              </a:rPr>
              <a:t>Informasjonsstrømmer</a:t>
            </a:r>
          </a:p>
        </p:txBody>
      </p:sp>
      <p:cxnSp>
        <p:nvCxnSpPr>
          <p:cNvPr id="6" name="Straight Arrow Connector 5">
            <a:extLst>
              <a:ext uri="{FF2B5EF4-FFF2-40B4-BE49-F238E27FC236}">
                <a16:creationId xmlns:a16="http://schemas.microsoft.com/office/drawing/2014/main" id="{B152A238-08FB-4622-9961-760AA7DD3263}"/>
              </a:ext>
            </a:extLst>
          </p:cNvPr>
          <p:cNvCxnSpPr>
            <a:cxnSpLocks/>
            <a:stCxn id="25" idx="3"/>
            <a:endCxn id="24" idx="1"/>
          </p:cNvCxnSpPr>
          <p:nvPr/>
        </p:nvCxnSpPr>
        <p:spPr>
          <a:xfrm>
            <a:off x="6130372" y="4918980"/>
            <a:ext cx="4147731" cy="0"/>
          </a:xfrm>
          <a:prstGeom prst="straightConnector1">
            <a:avLst/>
          </a:prstGeom>
          <a:ln w="28575">
            <a:solidFill>
              <a:schemeClr val="bg2">
                <a:lumMod val="65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52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cTn>
                              </p:par>
                              <p:par>
                                <p:cTn id="33" presetID="21" presetClass="entr" presetSubtype="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2000"/>
                                        <p:tgtEl>
                                          <p:spTgt spid="11"/>
                                        </p:tgtEl>
                                      </p:cBhvr>
                                    </p:animEffect>
                                  </p:childTnLst>
                                </p:cTn>
                              </p:par>
                              <p:par>
                                <p:cTn id="39" presetID="21" presetClass="entr" presetSubtype="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1)">
                                      <p:cBhvr>
                                        <p:cTn id="41" dur="2000"/>
                                        <p:tgtEl>
                                          <p:spTgt spid="14"/>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0-#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1+#ppt_w/2"/>
                                          </p:val>
                                        </p:tav>
                                        <p:tav tm="100000">
                                          <p:val>
                                            <p:strVal val="#ppt_x"/>
                                          </p:val>
                                        </p:tav>
                                      </p:tavLst>
                                    </p:anim>
                                    <p:anim calcmode="lin" valueType="num">
                                      <p:cBhvr additive="base">
                                        <p:cTn id="5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0-#ppt_w/2"/>
                                          </p:val>
                                        </p:tav>
                                        <p:tav tm="100000">
                                          <p:val>
                                            <p:strVal val="#ppt_x"/>
                                          </p:val>
                                        </p:tav>
                                      </p:tavLst>
                                    </p:anim>
                                    <p:anim calcmode="lin" valueType="num">
                                      <p:cBhvr additive="base">
                                        <p:cTn id="68" dur="500" fill="hold"/>
                                        <p:tgtEl>
                                          <p:spTgt spid="6"/>
                                        </p:tgtEl>
                                        <p:attrNameLst>
                                          <p:attrName>ppt_y</p:attrName>
                                        </p:attrNameLst>
                                      </p:cBhvr>
                                      <p:tavLst>
                                        <p:tav tm="0">
                                          <p:val>
                                            <p:strVal val="#ppt_y"/>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randombar(horizontal)">
                                      <p:cBhvr>
                                        <p:cTn id="9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7" grpId="0" animBg="1"/>
      <p:bldP spid="18" grpId="0"/>
      <p:bldP spid="19" grpId="0"/>
      <p:bldP spid="20" grpId="0"/>
      <p:bldP spid="21" grpId="0"/>
      <p:bldP spid="22" grpId="0" animBg="1"/>
      <p:bldP spid="24" grpId="0"/>
      <p:bldP spid="25"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A7091-B267-45C1-A3D6-6F4C782395F4}"/>
              </a:ext>
            </a:extLst>
          </p:cNvPr>
          <p:cNvSpPr/>
          <p:nvPr/>
        </p:nvSpPr>
        <p:spPr>
          <a:xfrm>
            <a:off x="335360" y="149640"/>
            <a:ext cx="8784976" cy="840230"/>
          </a:xfrm>
          <a:prstGeom prst="rect">
            <a:avLst/>
          </a:prstGeom>
        </p:spPr>
        <p:txBody>
          <a:bodyPr vert="horz" wrap="square" lIns="91440" tIns="45720" rIns="91440" bIns="45720" rtlCol="0" anchor="ctr">
            <a:spAutoFit/>
          </a:bodyPr>
          <a:lstStyle/>
          <a:p>
            <a:pPr>
              <a:lnSpc>
                <a:spcPct val="90000"/>
              </a:lnSpc>
              <a:spcBef>
                <a:spcPct val="0"/>
              </a:spcBef>
            </a:pPr>
            <a:r>
              <a:rPr lang="nb-NO" sz="5400" dirty="0">
                <a:solidFill>
                  <a:srgbClr val="41723A"/>
                </a:solidFill>
                <a:latin typeface="Calibri Light" panose="020F0302020204030204" pitchFamily="34" charset="0"/>
                <a:ea typeface="+mj-ea"/>
                <a:cs typeface="Calibri Light" panose="020F0302020204030204" pitchFamily="34" charset="0"/>
              </a:rPr>
              <a:t>Kjært barn har mange navn</a:t>
            </a:r>
            <a:endParaRPr lang="en-US" sz="5400" dirty="0">
              <a:solidFill>
                <a:srgbClr val="41723A"/>
              </a:solidFill>
              <a:latin typeface="Calibri Light" panose="020F0302020204030204" pitchFamily="34" charset="0"/>
              <a:ea typeface="+mj-ea"/>
              <a:cs typeface="Calibri Light" panose="020F0302020204030204" pitchFamily="34" charset="0"/>
            </a:endParaRPr>
          </a:p>
        </p:txBody>
      </p:sp>
      <p:sp>
        <p:nvSpPr>
          <p:cNvPr id="12" name="Rectangle 11">
            <a:extLst>
              <a:ext uri="{FF2B5EF4-FFF2-40B4-BE49-F238E27FC236}">
                <a16:creationId xmlns:a16="http://schemas.microsoft.com/office/drawing/2014/main" id="{E981AB5E-DB6C-4867-AD6E-B11DD15D0D16}"/>
              </a:ext>
            </a:extLst>
          </p:cNvPr>
          <p:cNvSpPr/>
          <p:nvPr/>
        </p:nvSpPr>
        <p:spPr>
          <a:xfrm>
            <a:off x="1019402" y="2504041"/>
            <a:ext cx="5040000" cy="100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100">
                <a:solidFill>
                  <a:schemeClr val="bg2">
                    <a:lumMod val="25000"/>
                  </a:schemeClr>
                </a:solidFill>
                <a:latin typeface="Calibri" panose="020F0502020204030204" pitchFamily="34" charset="0"/>
                <a:cs typeface="Calibri" panose="020F0502020204030204" pitchFamily="34" charset="0"/>
              </a:rPr>
              <a:t>  Bedriftsøkonomisk analyse</a:t>
            </a:r>
          </a:p>
        </p:txBody>
      </p:sp>
      <p:sp>
        <p:nvSpPr>
          <p:cNvPr id="13" name="Rectangle 12">
            <a:extLst>
              <a:ext uri="{FF2B5EF4-FFF2-40B4-BE49-F238E27FC236}">
                <a16:creationId xmlns:a16="http://schemas.microsoft.com/office/drawing/2014/main" id="{8276201D-E83D-4E74-AE95-7D5B3ED8ED15}"/>
              </a:ext>
            </a:extLst>
          </p:cNvPr>
          <p:cNvSpPr/>
          <p:nvPr/>
        </p:nvSpPr>
        <p:spPr>
          <a:xfrm>
            <a:off x="1019402" y="1657957"/>
            <a:ext cx="5040000" cy="720000"/>
          </a:xfrm>
          <a:prstGeom prst="rect">
            <a:avLst/>
          </a:prstGeom>
          <a:solidFill>
            <a:srgbClr val="DAE3F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bg2">
                    <a:lumMod val="25000"/>
                  </a:schemeClr>
                </a:solidFill>
                <a:latin typeface="Calibri" panose="020F0502020204030204" pitchFamily="34" charset="0"/>
                <a:cs typeface="Calibri" panose="020F0502020204030204" pitchFamily="34" charset="0"/>
              </a:rPr>
              <a:t>Hovedfagområde</a:t>
            </a:r>
            <a:endParaRPr lang="nb-NO" sz="4800" b="1">
              <a:solidFill>
                <a:schemeClr val="bg2">
                  <a:lumMod val="25000"/>
                </a:schemeClr>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F4ADBE00-7D35-415D-8C8B-9426ACB5F764}"/>
              </a:ext>
            </a:extLst>
          </p:cNvPr>
          <p:cNvSpPr/>
          <p:nvPr/>
        </p:nvSpPr>
        <p:spPr>
          <a:xfrm>
            <a:off x="6096000" y="1657957"/>
            <a:ext cx="5040000" cy="720000"/>
          </a:xfrm>
          <a:prstGeom prst="rect">
            <a:avLst/>
          </a:prstGeom>
          <a:solidFill>
            <a:srgbClr val="DAE3F3"/>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bg2">
                    <a:lumMod val="25000"/>
                  </a:schemeClr>
                </a:solidFill>
                <a:latin typeface="Calibri" panose="020F0502020204030204" pitchFamily="34" charset="0"/>
                <a:cs typeface="Calibri" panose="020F0502020204030204" pitchFamily="34" charset="0"/>
              </a:rPr>
              <a:t>Betegnelse</a:t>
            </a:r>
            <a:endParaRPr lang="nb-NO" sz="4800" b="1">
              <a:solidFill>
                <a:schemeClr val="bg2">
                  <a:lumMod val="25000"/>
                </a:schemeClr>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056749EB-C10D-499F-B086-4AAA8179D511}"/>
              </a:ext>
            </a:extLst>
          </p:cNvPr>
          <p:cNvSpPr/>
          <p:nvPr/>
        </p:nvSpPr>
        <p:spPr>
          <a:xfrm>
            <a:off x="1019402" y="3574362"/>
            <a:ext cx="5040000" cy="100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100">
                <a:solidFill>
                  <a:schemeClr val="bg2">
                    <a:lumMod val="25000"/>
                  </a:schemeClr>
                </a:solidFill>
                <a:latin typeface="Calibri" panose="020F0502020204030204" pitchFamily="34" charset="0"/>
                <a:cs typeface="Calibri" panose="020F0502020204030204" pitchFamily="34" charset="0"/>
              </a:rPr>
              <a:t>  Samfunnsøkonomi</a:t>
            </a:r>
          </a:p>
        </p:txBody>
      </p:sp>
      <p:sp>
        <p:nvSpPr>
          <p:cNvPr id="21" name="Rectangle 20">
            <a:extLst>
              <a:ext uri="{FF2B5EF4-FFF2-40B4-BE49-F238E27FC236}">
                <a16:creationId xmlns:a16="http://schemas.microsoft.com/office/drawing/2014/main" id="{A4D80F3E-859E-47BB-BFB7-E14620982685}"/>
              </a:ext>
            </a:extLst>
          </p:cNvPr>
          <p:cNvSpPr/>
          <p:nvPr/>
        </p:nvSpPr>
        <p:spPr>
          <a:xfrm>
            <a:off x="1019402" y="4653136"/>
            <a:ext cx="5040000" cy="100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100">
                <a:solidFill>
                  <a:schemeClr val="bg2">
                    <a:lumMod val="25000"/>
                  </a:schemeClr>
                </a:solidFill>
                <a:latin typeface="Calibri" panose="020F0502020204030204" pitchFamily="34" charset="0"/>
                <a:cs typeface="Calibri" panose="020F0502020204030204" pitchFamily="34" charset="0"/>
              </a:rPr>
              <a:t>  Markedsføring, strategi, organisasjonsteori</a:t>
            </a:r>
          </a:p>
        </p:txBody>
      </p:sp>
      <p:sp>
        <p:nvSpPr>
          <p:cNvPr id="22" name="Rectangle 21">
            <a:extLst>
              <a:ext uri="{FF2B5EF4-FFF2-40B4-BE49-F238E27FC236}">
                <a16:creationId xmlns:a16="http://schemas.microsoft.com/office/drawing/2014/main" id="{23F8ABFC-951B-4AD3-9F0A-E27035C973AE}"/>
              </a:ext>
            </a:extLst>
          </p:cNvPr>
          <p:cNvSpPr/>
          <p:nvPr/>
        </p:nvSpPr>
        <p:spPr>
          <a:xfrm>
            <a:off x="6096000" y="2504041"/>
            <a:ext cx="5040000" cy="100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100">
                <a:solidFill>
                  <a:schemeClr val="bg2">
                    <a:lumMod val="25000"/>
                  </a:schemeClr>
                </a:solidFill>
                <a:latin typeface="Calibri" panose="020F0502020204030204" pitchFamily="34" charset="0"/>
                <a:cs typeface="Calibri" panose="020F0502020204030204" pitchFamily="34" charset="0"/>
              </a:rPr>
              <a:t>  Bedrift, selskap, foretak, virksomhet, firma</a:t>
            </a:r>
          </a:p>
        </p:txBody>
      </p:sp>
      <p:sp>
        <p:nvSpPr>
          <p:cNvPr id="23" name="Rectangle 22">
            <a:extLst>
              <a:ext uri="{FF2B5EF4-FFF2-40B4-BE49-F238E27FC236}">
                <a16:creationId xmlns:a16="http://schemas.microsoft.com/office/drawing/2014/main" id="{8285E436-C871-4A46-B5B3-95F83C07C6BC}"/>
              </a:ext>
            </a:extLst>
          </p:cNvPr>
          <p:cNvSpPr/>
          <p:nvPr/>
        </p:nvSpPr>
        <p:spPr>
          <a:xfrm>
            <a:off x="6096000" y="3574362"/>
            <a:ext cx="5040000" cy="100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100">
                <a:solidFill>
                  <a:schemeClr val="bg2">
                    <a:lumMod val="25000"/>
                  </a:schemeClr>
                </a:solidFill>
                <a:latin typeface="Calibri" panose="020F0502020204030204" pitchFamily="34" charset="0"/>
                <a:cs typeface="Calibri" panose="020F0502020204030204" pitchFamily="34" charset="0"/>
              </a:rPr>
              <a:t>  Produsent</a:t>
            </a:r>
          </a:p>
        </p:txBody>
      </p:sp>
      <p:sp>
        <p:nvSpPr>
          <p:cNvPr id="24" name="Rectangle 23">
            <a:extLst>
              <a:ext uri="{FF2B5EF4-FFF2-40B4-BE49-F238E27FC236}">
                <a16:creationId xmlns:a16="http://schemas.microsoft.com/office/drawing/2014/main" id="{74FB8F59-D21A-4A7B-BE62-5CAEB5C7DCF2}"/>
              </a:ext>
            </a:extLst>
          </p:cNvPr>
          <p:cNvSpPr/>
          <p:nvPr/>
        </p:nvSpPr>
        <p:spPr>
          <a:xfrm>
            <a:off x="6096000" y="4653136"/>
            <a:ext cx="5040000" cy="100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100">
                <a:solidFill>
                  <a:schemeClr val="bg2">
                    <a:lumMod val="25000"/>
                  </a:schemeClr>
                </a:solidFill>
                <a:latin typeface="Calibri" panose="020F0502020204030204" pitchFamily="34" charset="0"/>
                <a:cs typeface="Calibri" panose="020F0502020204030204" pitchFamily="34" charset="0"/>
              </a:rPr>
              <a:t>  Organisasjon, foretak, virksomhet</a:t>
            </a:r>
          </a:p>
        </p:txBody>
      </p:sp>
    </p:spTree>
    <p:extLst>
      <p:ext uri="{BB962C8B-B14F-4D97-AF65-F5344CB8AC3E}">
        <p14:creationId xmlns:p14="http://schemas.microsoft.com/office/powerpoint/2010/main" val="25780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02098D2-38AC-1467-3DD3-468E5DA24D66}"/>
              </a:ext>
            </a:extLst>
          </p:cNvPr>
          <p:cNvSpPr>
            <a:spLocks noChangeAspect="1"/>
          </p:cNvSpPr>
          <p:nvPr/>
        </p:nvSpPr>
        <p:spPr>
          <a:xfrm>
            <a:off x="4746921" y="2345735"/>
            <a:ext cx="2124000" cy="2124000"/>
          </a:xfrm>
          <a:prstGeom prst="ellipse">
            <a:avLst/>
          </a:prstGeom>
          <a:solidFill>
            <a:srgbClr val="385723">
              <a:alpha val="69804"/>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r>
              <a:rPr lang="en-GB" sz="2900" dirty="0">
                <a:solidFill>
                  <a:schemeClr val="bg1"/>
                </a:solidFill>
              </a:rPr>
              <a:t>Hva er en bedrift?</a:t>
            </a:r>
          </a:p>
        </p:txBody>
      </p:sp>
      <p:pic>
        <p:nvPicPr>
          <p:cNvPr id="3" name="Picture 4" descr="bank service Icon - Free PNG &amp; SVG 406846 - Noun Project">
            <a:extLst>
              <a:ext uri="{FF2B5EF4-FFF2-40B4-BE49-F238E27FC236}">
                <a16:creationId xmlns:a16="http://schemas.microsoft.com/office/drawing/2014/main" id="{08D952C1-8818-0A9B-E4C1-27FB39E64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118" y="1065211"/>
            <a:ext cx="935869" cy="9358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anufacturing Icon Vector Art, Icons, and Graphics for Free Download">
            <a:extLst>
              <a:ext uri="{FF2B5EF4-FFF2-40B4-BE49-F238E27FC236}">
                <a16:creationId xmlns:a16="http://schemas.microsoft.com/office/drawing/2014/main" id="{2B478447-9DE7-4E8A-F110-F9DA21F01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170" y="1933196"/>
            <a:ext cx="609602" cy="6096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Grocery Store Icon - Free PNG &amp; SVG 3820576 - Noun Project">
            <a:extLst>
              <a:ext uri="{FF2B5EF4-FFF2-40B4-BE49-F238E27FC236}">
                <a16:creationId xmlns:a16="http://schemas.microsoft.com/office/drawing/2014/main" id="{1A77CEB8-0E97-860E-C032-2466EDB7CF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4989" y="1133096"/>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7FE5F35-29ED-FF16-A2E5-5FCF7288E774}"/>
              </a:ext>
            </a:extLst>
          </p:cNvPr>
          <p:cNvSpPr>
            <a:spLocks/>
          </p:cNvSpPr>
          <p:nvPr/>
        </p:nvSpPr>
        <p:spPr>
          <a:xfrm>
            <a:off x="1963971" y="634372"/>
            <a:ext cx="2340000" cy="2340000"/>
          </a:xfrm>
          <a:prstGeom prst="ellipse">
            <a:avLst/>
          </a:prstGeom>
          <a:solidFill>
            <a:srgbClr val="385723">
              <a:alpha val="50196"/>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endParaRPr lang="en-GB" sz="2900" dirty="0">
              <a:solidFill>
                <a:schemeClr val="bg1"/>
              </a:solidFill>
            </a:endParaRPr>
          </a:p>
        </p:txBody>
      </p:sp>
      <p:cxnSp>
        <p:nvCxnSpPr>
          <p:cNvPr id="9" name="Connector: Elbow 8">
            <a:extLst>
              <a:ext uri="{FF2B5EF4-FFF2-40B4-BE49-F238E27FC236}">
                <a16:creationId xmlns:a16="http://schemas.microsoft.com/office/drawing/2014/main" id="{09C576B8-EAFA-CB83-0445-F67B71FBC040}"/>
              </a:ext>
            </a:extLst>
          </p:cNvPr>
          <p:cNvCxnSpPr>
            <a:cxnSpLocks/>
            <a:stCxn id="6" idx="4"/>
            <a:endCxn id="7" idx="2"/>
          </p:cNvCxnSpPr>
          <p:nvPr/>
        </p:nvCxnSpPr>
        <p:spPr>
          <a:xfrm rot="16200000" flipH="1">
            <a:off x="3723765" y="2384578"/>
            <a:ext cx="433363" cy="1612950"/>
          </a:xfrm>
          <a:prstGeom prst="bentConnector2">
            <a:avLst/>
          </a:prstGeom>
          <a:ln w="19050">
            <a:solidFill>
              <a:srgbClr val="385723"/>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392E3500-608B-ACBC-CFAA-E6D612856413}"/>
              </a:ext>
            </a:extLst>
          </p:cNvPr>
          <p:cNvCxnSpPr>
            <a:cxnSpLocks/>
            <a:stCxn id="7" idx="0"/>
            <a:endCxn id="34" idx="2"/>
          </p:cNvCxnSpPr>
          <p:nvPr/>
        </p:nvCxnSpPr>
        <p:spPr>
          <a:xfrm rot="5400000" flipH="1" flipV="1">
            <a:off x="5710063" y="1542067"/>
            <a:ext cx="902527" cy="704811"/>
          </a:xfrm>
          <a:prstGeom prst="bentConnector2">
            <a:avLst/>
          </a:prstGeom>
          <a:ln w="19050">
            <a:solidFill>
              <a:srgbClr val="385723"/>
            </a:solidFill>
            <a:headEnd w="lg" len="lg"/>
            <a:tailEnd type="none"/>
          </a:ln>
        </p:spPr>
        <p:style>
          <a:lnRef idx="1">
            <a:schemeClr val="accent1"/>
          </a:lnRef>
          <a:fillRef idx="0">
            <a:schemeClr val="accent1"/>
          </a:fillRef>
          <a:effectRef idx="0">
            <a:schemeClr val="accent1"/>
          </a:effectRef>
          <a:fontRef idx="minor">
            <a:schemeClr val="tx1"/>
          </a:fontRef>
        </p:style>
      </p:cxnSp>
      <p:pic>
        <p:nvPicPr>
          <p:cNvPr id="2050" name="Picture 2" descr="Hierarchy - Free people icons">
            <a:extLst>
              <a:ext uri="{FF2B5EF4-FFF2-40B4-BE49-F238E27FC236}">
                <a16:creationId xmlns:a16="http://schemas.microsoft.com/office/drawing/2014/main" id="{DBD61B41-EACE-9B49-3C8B-9991032521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5112" y="2266620"/>
            <a:ext cx="1514474" cy="151447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5EF1C41A-EE0F-E88B-7BB4-1F8D1C20B28F}"/>
              </a:ext>
            </a:extLst>
          </p:cNvPr>
          <p:cNvSpPr>
            <a:spLocks/>
          </p:cNvSpPr>
          <p:nvPr/>
        </p:nvSpPr>
        <p:spPr>
          <a:xfrm>
            <a:off x="9010820" y="1933196"/>
            <a:ext cx="2340000" cy="2340000"/>
          </a:xfrm>
          <a:prstGeom prst="ellipse">
            <a:avLst/>
          </a:prstGeom>
          <a:solidFill>
            <a:srgbClr val="385723">
              <a:alpha val="50196"/>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endParaRPr lang="en-GB" sz="2900" dirty="0">
              <a:solidFill>
                <a:schemeClr val="bg1"/>
              </a:solidFill>
            </a:endParaRPr>
          </a:p>
        </p:txBody>
      </p:sp>
      <p:cxnSp>
        <p:nvCxnSpPr>
          <p:cNvPr id="23" name="Connector: Elbow 22">
            <a:extLst>
              <a:ext uri="{FF2B5EF4-FFF2-40B4-BE49-F238E27FC236}">
                <a16:creationId xmlns:a16="http://schemas.microsoft.com/office/drawing/2014/main" id="{513C3BEA-1A6E-ECC1-DA06-3BABCBCC269B}"/>
              </a:ext>
            </a:extLst>
          </p:cNvPr>
          <p:cNvCxnSpPr>
            <a:cxnSpLocks/>
            <a:stCxn id="7" idx="6"/>
            <a:endCxn id="22" idx="2"/>
          </p:cNvCxnSpPr>
          <p:nvPr/>
        </p:nvCxnSpPr>
        <p:spPr>
          <a:xfrm flipV="1">
            <a:off x="6870921" y="3103196"/>
            <a:ext cx="2139899" cy="304539"/>
          </a:xfrm>
          <a:prstGeom prst="bentConnector3">
            <a:avLst>
              <a:gd name="adj1" fmla="val 50000"/>
            </a:avLst>
          </a:prstGeom>
          <a:ln w="19050">
            <a:solidFill>
              <a:srgbClr val="385723"/>
            </a:solidFill>
            <a:headEnd w="lg" len="lg"/>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22AAE3C-8B0E-6930-0ED8-05D320A2B18B}"/>
              </a:ext>
            </a:extLst>
          </p:cNvPr>
          <p:cNvSpPr txBox="1"/>
          <p:nvPr/>
        </p:nvSpPr>
        <p:spPr>
          <a:xfrm>
            <a:off x="7466580" y="4728518"/>
            <a:ext cx="1509635" cy="1200329"/>
          </a:xfrm>
          <a:prstGeom prst="rect">
            <a:avLst/>
          </a:prstGeom>
          <a:noFill/>
        </p:spPr>
        <p:txBody>
          <a:bodyPr wrap="square">
            <a:spAutoFit/>
          </a:bodyPr>
          <a:lstStyle/>
          <a:p>
            <a:pPr algn="ctr"/>
            <a:r>
              <a:rPr lang="nb-NO" altLang="nb-NO" sz="7200" b="1" dirty="0">
                <a:latin typeface="Calibri  "/>
                <a:cs typeface="Calibri Light" panose="020F0302020204030204" pitchFamily="34" charset="0"/>
              </a:rPr>
              <a:t>AS</a:t>
            </a:r>
            <a:endParaRPr lang="en-GB" sz="7200" b="1" dirty="0"/>
          </a:p>
        </p:txBody>
      </p:sp>
      <p:pic>
        <p:nvPicPr>
          <p:cNvPr id="2052" name="Picture 4" descr="Paragraph - Free technology icons">
            <a:extLst>
              <a:ext uri="{FF2B5EF4-FFF2-40B4-BE49-F238E27FC236}">
                <a16:creationId xmlns:a16="http://schemas.microsoft.com/office/drawing/2014/main" id="{73E089CB-5B01-36A7-5CB8-E77320967A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7104" y="4893590"/>
            <a:ext cx="818951" cy="818951"/>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A1A259C6-374D-48CE-EC32-CD5BE5E624FF}"/>
              </a:ext>
            </a:extLst>
          </p:cNvPr>
          <p:cNvSpPr>
            <a:spLocks/>
          </p:cNvSpPr>
          <p:nvPr/>
        </p:nvSpPr>
        <p:spPr>
          <a:xfrm>
            <a:off x="6916699" y="4158682"/>
            <a:ext cx="2340000" cy="2340000"/>
          </a:xfrm>
          <a:prstGeom prst="ellipse">
            <a:avLst/>
          </a:prstGeom>
          <a:solidFill>
            <a:srgbClr val="385723">
              <a:alpha val="50196"/>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endParaRPr lang="en-GB" sz="2900" dirty="0">
              <a:solidFill>
                <a:schemeClr val="bg1"/>
              </a:solidFill>
            </a:endParaRPr>
          </a:p>
        </p:txBody>
      </p:sp>
      <p:cxnSp>
        <p:nvCxnSpPr>
          <p:cNvPr id="28" name="Connector: Elbow 27">
            <a:extLst>
              <a:ext uri="{FF2B5EF4-FFF2-40B4-BE49-F238E27FC236}">
                <a16:creationId xmlns:a16="http://schemas.microsoft.com/office/drawing/2014/main" id="{A6262EB6-7C78-1133-255B-2A84D3188B04}"/>
              </a:ext>
            </a:extLst>
          </p:cNvPr>
          <p:cNvCxnSpPr>
            <a:cxnSpLocks/>
            <a:stCxn id="7" idx="5"/>
            <a:endCxn id="27" idx="2"/>
          </p:cNvCxnSpPr>
          <p:nvPr/>
        </p:nvCxnSpPr>
        <p:spPr>
          <a:xfrm rot="16200000" flipH="1">
            <a:off x="6153283" y="4565266"/>
            <a:ext cx="1170000" cy="356831"/>
          </a:xfrm>
          <a:prstGeom prst="bentConnector2">
            <a:avLst/>
          </a:prstGeom>
          <a:ln w="19050">
            <a:solidFill>
              <a:srgbClr val="385723"/>
            </a:solidFill>
            <a:headEnd w="lg" len="lg"/>
            <a:tailEnd type="non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8DF8D70-1712-19DA-C295-7A9CD455B517}"/>
              </a:ext>
            </a:extLst>
          </p:cNvPr>
          <p:cNvSpPr>
            <a:spLocks/>
          </p:cNvSpPr>
          <p:nvPr/>
        </p:nvSpPr>
        <p:spPr>
          <a:xfrm>
            <a:off x="1213112" y="3874566"/>
            <a:ext cx="2340000" cy="2340000"/>
          </a:xfrm>
          <a:prstGeom prst="ellipse">
            <a:avLst/>
          </a:prstGeom>
          <a:solidFill>
            <a:srgbClr val="385723">
              <a:alpha val="49804"/>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endParaRPr lang="en-GB" sz="2900" dirty="0">
              <a:solidFill>
                <a:schemeClr val="bg1"/>
              </a:solidFill>
            </a:endParaRPr>
          </a:p>
        </p:txBody>
      </p:sp>
      <p:sp>
        <p:nvSpPr>
          <p:cNvPr id="32" name="TextBox 31">
            <a:extLst>
              <a:ext uri="{FF2B5EF4-FFF2-40B4-BE49-F238E27FC236}">
                <a16:creationId xmlns:a16="http://schemas.microsoft.com/office/drawing/2014/main" id="{9A24F0ED-7E74-E0BF-6937-3DC11F5B8B37}"/>
              </a:ext>
            </a:extLst>
          </p:cNvPr>
          <p:cNvSpPr txBox="1"/>
          <p:nvPr/>
        </p:nvSpPr>
        <p:spPr>
          <a:xfrm>
            <a:off x="6513732" y="1057537"/>
            <a:ext cx="2340000" cy="830997"/>
          </a:xfrm>
          <a:prstGeom prst="rect">
            <a:avLst/>
          </a:prstGeom>
          <a:noFill/>
        </p:spPr>
        <p:txBody>
          <a:bodyPr wrap="square">
            <a:spAutoFit/>
          </a:bodyPr>
          <a:lstStyle/>
          <a:p>
            <a:pPr algn="ctr"/>
            <a:r>
              <a:rPr lang="nb-NO" altLang="nb-NO" sz="4800" b="1" dirty="0">
                <a:latin typeface="Abadi" panose="020B0604020104020204" pitchFamily="34" charset="0"/>
                <a:cs typeface="Arial" panose="020B0604020202020204" pitchFamily="34" charset="0"/>
              </a:rPr>
              <a:t>Profitt</a:t>
            </a:r>
            <a:endParaRPr lang="en-GB" sz="4800" b="1" dirty="0">
              <a:latin typeface="Abadi" panose="020B0604020104020204" pitchFamily="34" charset="0"/>
              <a:cs typeface="Arial" panose="020B0604020202020204" pitchFamily="34" charset="0"/>
            </a:endParaRPr>
          </a:p>
        </p:txBody>
      </p:sp>
      <p:sp>
        <p:nvSpPr>
          <p:cNvPr id="34" name="Oval 33">
            <a:extLst>
              <a:ext uri="{FF2B5EF4-FFF2-40B4-BE49-F238E27FC236}">
                <a16:creationId xmlns:a16="http://schemas.microsoft.com/office/drawing/2014/main" id="{8B7428AD-86DD-BFD5-E323-B81D251CFCCF}"/>
              </a:ext>
            </a:extLst>
          </p:cNvPr>
          <p:cNvSpPr>
            <a:spLocks/>
          </p:cNvSpPr>
          <p:nvPr/>
        </p:nvSpPr>
        <p:spPr>
          <a:xfrm>
            <a:off x="6513732" y="273208"/>
            <a:ext cx="2340000" cy="2340000"/>
          </a:xfrm>
          <a:prstGeom prst="ellipse">
            <a:avLst/>
          </a:prstGeom>
          <a:solidFill>
            <a:srgbClr val="385723">
              <a:alpha val="50196"/>
            </a:srgbClr>
          </a:solidFill>
          <a:effectLst>
            <a:outerShdw blurRad="50800" dist="38100" dir="2700000" algn="tl" rotWithShape="0">
              <a:prstClr val="black">
                <a:alpha val="40000"/>
              </a:prstClr>
            </a:outerShdw>
          </a:effectLst>
        </p:spPr>
        <p:txBody>
          <a:bodyPr wrap="square" lIns="36000" tIns="36000" rIns="36000" bIns="36000" anchor="ctr" anchorCtr="0">
            <a:spAutoFit/>
          </a:bodyPr>
          <a:lstStyle/>
          <a:p>
            <a:pPr algn="ctr">
              <a:lnSpc>
                <a:spcPct val="120000"/>
              </a:lnSpc>
            </a:pPr>
            <a:endParaRPr lang="en-GB" sz="2900" dirty="0">
              <a:solidFill>
                <a:schemeClr val="bg1"/>
              </a:solidFill>
            </a:endParaRPr>
          </a:p>
        </p:txBody>
      </p:sp>
      <p:cxnSp>
        <p:nvCxnSpPr>
          <p:cNvPr id="35" name="Connector: Elbow 34">
            <a:extLst>
              <a:ext uri="{FF2B5EF4-FFF2-40B4-BE49-F238E27FC236}">
                <a16:creationId xmlns:a16="http://schemas.microsoft.com/office/drawing/2014/main" id="{A39A223A-C559-2D22-724D-E9E5D2079DFF}"/>
              </a:ext>
            </a:extLst>
          </p:cNvPr>
          <p:cNvCxnSpPr>
            <a:cxnSpLocks/>
            <a:stCxn id="7" idx="3"/>
            <a:endCxn id="31" idx="6"/>
          </p:cNvCxnSpPr>
          <p:nvPr/>
        </p:nvCxnSpPr>
        <p:spPr>
          <a:xfrm rot="5400000">
            <a:off x="3862601" y="3849193"/>
            <a:ext cx="885884" cy="1504862"/>
          </a:xfrm>
          <a:prstGeom prst="bentConnector2">
            <a:avLst/>
          </a:prstGeom>
          <a:ln w="19050">
            <a:solidFill>
              <a:srgbClr val="385723"/>
            </a:solidFill>
            <a:headEnd w="lg" len="lg"/>
            <a:tailEnd type="none"/>
          </a:ln>
        </p:spPr>
        <p:style>
          <a:lnRef idx="1">
            <a:schemeClr val="accent1"/>
          </a:lnRef>
          <a:fillRef idx="0">
            <a:schemeClr val="accent1"/>
          </a:fillRef>
          <a:effectRef idx="0">
            <a:schemeClr val="accent1"/>
          </a:effectRef>
          <a:fontRef idx="minor">
            <a:schemeClr val="tx1"/>
          </a:fontRef>
        </p:style>
      </p:cxnSp>
      <p:pic>
        <p:nvPicPr>
          <p:cNvPr id="2056" name="Picture 8" descr="Risk - Free signs icons">
            <a:extLst>
              <a:ext uri="{FF2B5EF4-FFF2-40B4-BE49-F238E27FC236}">
                <a16:creationId xmlns:a16="http://schemas.microsoft.com/office/drawing/2014/main" id="{63349C85-9D20-8C2F-A774-9D0F323914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0963" y="4221063"/>
            <a:ext cx="1495403" cy="149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4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12"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0-#ppt_w/2"/>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0-#ppt_w/2"/>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additive="base">
                                        <p:cTn id="43" dur="500" fill="hold"/>
                                        <p:tgtEl>
                                          <p:spTgt spid="2050"/>
                                        </p:tgtEl>
                                        <p:attrNameLst>
                                          <p:attrName>ppt_x</p:attrName>
                                        </p:attrNameLst>
                                      </p:cBhvr>
                                      <p:tavLst>
                                        <p:tav tm="0">
                                          <p:val>
                                            <p:strVal val="1+#ppt_w/2"/>
                                          </p:val>
                                        </p:tav>
                                        <p:tav tm="100000">
                                          <p:val>
                                            <p:strVal val="#ppt_x"/>
                                          </p:val>
                                        </p:tav>
                                      </p:tavLst>
                                    </p:anim>
                                    <p:anim calcmode="lin" valueType="num">
                                      <p:cBhvr additive="base">
                                        <p:cTn id="44" dur="500" fill="hold"/>
                                        <p:tgtEl>
                                          <p:spTgt spid="2050"/>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1+#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1+#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1+#ppt_w/2"/>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6" fill="hold" nodeType="withEffect">
                                  <p:stCondLst>
                                    <p:cond delay="0"/>
                                  </p:stCondLst>
                                  <p:childTnLst>
                                    <p:set>
                                      <p:cBhvr>
                                        <p:cTn id="60" dur="1" fill="hold">
                                          <p:stCondLst>
                                            <p:cond delay="0"/>
                                          </p:stCondLst>
                                        </p:cTn>
                                        <p:tgtEl>
                                          <p:spTgt spid="2052"/>
                                        </p:tgtEl>
                                        <p:attrNameLst>
                                          <p:attrName>style.visibility</p:attrName>
                                        </p:attrNameLst>
                                      </p:cBhvr>
                                      <p:to>
                                        <p:strVal val="visible"/>
                                      </p:to>
                                    </p:set>
                                    <p:anim calcmode="lin" valueType="num">
                                      <p:cBhvr additive="base">
                                        <p:cTn id="61" dur="500" fill="hold"/>
                                        <p:tgtEl>
                                          <p:spTgt spid="2052"/>
                                        </p:tgtEl>
                                        <p:attrNameLst>
                                          <p:attrName>ppt_x</p:attrName>
                                        </p:attrNameLst>
                                      </p:cBhvr>
                                      <p:tavLst>
                                        <p:tav tm="0">
                                          <p:val>
                                            <p:strVal val="1+#ppt_w/2"/>
                                          </p:val>
                                        </p:tav>
                                        <p:tav tm="100000">
                                          <p:val>
                                            <p:strVal val="#ppt_x"/>
                                          </p:val>
                                        </p:tav>
                                      </p:tavLst>
                                    </p:anim>
                                    <p:anim calcmode="lin" valueType="num">
                                      <p:cBhvr additive="base">
                                        <p:cTn id="62" dur="500" fill="hold"/>
                                        <p:tgtEl>
                                          <p:spTgt spid="2052"/>
                                        </p:tgtEl>
                                        <p:attrNameLst>
                                          <p:attrName>ppt_y</p:attrName>
                                        </p:attrNameLst>
                                      </p:cBhvr>
                                      <p:tavLst>
                                        <p:tav tm="0">
                                          <p:val>
                                            <p:strVal val="1+#ppt_h/2"/>
                                          </p:val>
                                        </p:tav>
                                        <p:tav tm="100000">
                                          <p:val>
                                            <p:strVal val="#ppt_y"/>
                                          </p:val>
                                        </p:tav>
                                      </p:tavLst>
                                    </p:anim>
                                  </p:childTnLst>
                                </p:cTn>
                              </p:par>
                              <p:par>
                                <p:cTn id="63" presetID="2" presetClass="entr" presetSubtype="6"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6"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0-#ppt_w/2"/>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12"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fill="hold"/>
                                        <p:tgtEl>
                                          <p:spTgt spid="35"/>
                                        </p:tgtEl>
                                        <p:attrNameLst>
                                          <p:attrName>ppt_x</p:attrName>
                                        </p:attrNameLst>
                                      </p:cBhvr>
                                      <p:tavLst>
                                        <p:tav tm="0">
                                          <p:val>
                                            <p:strVal val="0-#ppt_w/2"/>
                                          </p:val>
                                        </p:tav>
                                        <p:tav tm="100000">
                                          <p:val>
                                            <p:strVal val="#ppt_x"/>
                                          </p:val>
                                        </p:tav>
                                      </p:tavLst>
                                    </p:anim>
                                    <p:anim calcmode="lin" valueType="num">
                                      <p:cBhvr additive="base">
                                        <p:cTn id="80" dur="500" fill="hold"/>
                                        <p:tgtEl>
                                          <p:spTgt spid="35"/>
                                        </p:tgtEl>
                                        <p:attrNameLst>
                                          <p:attrName>ppt_y</p:attrName>
                                        </p:attrNameLst>
                                      </p:cBhvr>
                                      <p:tavLst>
                                        <p:tav tm="0">
                                          <p:val>
                                            <p:strVal val="1+#ppt_h/2"/>
                                          </p:val>
                                        </p:tav>
                                        <p:tav tm="100000">
                                          <p:val>
                                            <p:strVal val="#ppt_y"/>
                                          </p:val>
                                        </p:tav>
                                      </p:tavLst>
                                    </p:anim>
                                  </p:childTnLst>
                                </p:cTn>
                              </p:par>
                              <p:par>
                                <p:cTn id="81" presetID="2" presetClass="entr" presetSubtype="12" fill="hold" nodeType="withEffect">
                                  <p:stCondLst>
                                    <p:cond delay="0"/>
                                  </p:stCondLst>
                                  <p:childTnLst>
                                    <p:set>
                                      <p:cBhvr>
                                        <p:cTn id="82" dur="1" fill="hold">
                                          <p:stCondLst>
                                            <p:cond delay="0"/>
                                          </p:stCondLst>
                                        </p:cTn>
                                        <p:tgtEl>
                                          <p:spTgt spid="2056"/>
                                        </p:tgtEl>
                                        <p:attrNameLst>
                                          <p:attrName>style.visibility</p:attrName>
                                        </p:attrNameLst>
                                      </p:cBhvr>
                                      <p:to>
                                        <p:strVal val="visible"/>
                                      </p:to>
                                    </p:set>
                                    <p:anim calcmode="lin" valueType="num">
                                      <p:cBhvr additive="base">
                                        <p:cTn id="83" dur="500" fill="hold"/>
                                        <p:tgtEl>
                                          <p:spTgt spid="2056"/>
                                        </p:tgtEl>
                                        <p:attrNameLst>
                                          <p:attrName>ppt_x</p:attrName>
                                        </p:attrNameLst>
                                      </p:cBhvr>
                                      <p:tavLst>
                                        <p:tav tm="0">
                                          <p:val>
                                            <p:strVal val="0-#ppt_w/2"/>
                                          </p:val>
                                        </p:tav>
                                        <p:tav tm="100000">
                                          <p:val>
                                            <p:strVal val="#ppt_x"/>
                                          </p:val>
                                        </p:tav>
                                      </p:tavLst>
                                    </p:anim>
                                    <p:anim calcmode="lin" valueType="num">
                                      <p:cBhvr additive="base">
                                        <p:cTn id="84"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6" grpId="0"/>
      <p:bldP spid="27" grpId="0" animBg="1"/>
      <p:bldP spid="31" grpId="0" animBg="1"/>
      <p:bldP spid="32" grpId="0"/>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nk service Icon - Free PNG &amp; SVG 406846 - Noun Project">
            <a:extLst>
              <a:ext uri="{FF2B5EF4-FFF2-40B4-BE49-F238E27FC236}">
                <a16:creationId xmlns:a16="http://schemas.microsoft.com/office/drawing/2014/main" id="{92B19EE5-6008-6F35-B9EC-624D74C16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867" y="328866"/>
            <a:ext cx="1642809" cy="16428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ocery Store Icon - Free PNG &amp; SVG 3820576 - Noun Project">
            <a:extLst>
              <a:ext uri="{FF2B5EF4-FFF2-40B4-BE49-F238E27FC236}">
                <a16:creationId xmlns:a16="http://schemas.microsoft.com/office/drawing/2014/main" id="{B034AD34-CB8C-13D6-EF4E-C3A5FCBA2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84" y="2881727"/>
            <a:ext cx="1485092" cy="14850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B697E43-DA21-177F-7373-455B5A79DAA5}"/>
              </a:ext>
            </a:extLst>
          </p:cNvPr>
          <p:cNvPicPr>
            <a:picLocks noChangeAspect="1"/>
          </p:cNvPicPr>
          <p:nvPr/>
        </p:nvPicPr>
        <p:blipFill>
          <a:blip r:embed="rId5"/>
          <a:stretch>
            <a:fillRect/>
          </a:stretch>
        </p:blipFill>
        <p:spPr>
          <a:xfrm>
            <a:off x="4095750" y="2545759"/>
            <a:ext cx="2490723" cy="2032373"/>
          </a:xfrm>
          <a:prstGeom prst="rect">
            <a:avLst/>
          </a:prstGeom>
        </p:spPr>
      </p:pic>
      <p:pic>
        <p:nvPicPr>
          <p:cNvPr id="42" name="Picture 41">
            <a:extLst>
              <a:ext uri="{FF2B5EF4-FFF2-40B4-BE49-F238E27FC236}">
                <a16:creationId xmlns:a16="http://schemas.microsoft.com/office/drawing/2014/main" id="{A05EA4AA-F4F5-D1DE-FBF4-68991D1F1843}"/>
              </a:ext>
            </a:extLst>
          </p:cNvPr>
          <p:cNvPicPr>
            <a:picLocks noChangeAspect="1"/>
          </p:cNvPicPr>
          <p:nvPr/>
        </p:nvPicPr>
        <p:blipFill>
          <a:blip r:embed="rId6"/>
          <a:stretch>
            <a:fillRect/>
          </a:stretch>
        </p:blipFill>
        <p:spPr>
          <a:xfrm>
            <a:off x="4095749" y="163969"/>
            <a:ext cx="2476501" cy="2023654"/>
          </a:xfrm>
          <a:prstGeom prst="rect">
            <a:avLst/>
          </a:prstGeom>
        </p:spPr>
      </p:pic>
      <p:pic>
        <p:nvPicPr>
          <p:cNvPr id="44" name="Picture 43">
            <a:extLst>
              <a:ext uri="{FF2B5EF4-FFF2-40B4-BE49-F238E27FC236}">
                <a16:creationId xmlns:a16="http://schemas.microsoft.com/office/drawing/2014/main" id="{A55BD1F2-7C01-C869-412C-556E5E95CE90}"/>
              </a:ext>
            </a:extLst>
          </p:cNvPr>
          <p:cNvPicPr>
            <a:picLocks noChangeAspect="1"/>
          </p:cNvPicPr>
          <p:nvPr/>
        </p:nvPicPr>
        <p:blipFill>
          <a:blip r:embed="rId7"/>
          <a:stretch>
            <a:fillRect/>
          </a:stretch>
        </p:blipFill>
        <p:spPr>
          <a:xfrm>
            <a:off x="4095749" y="4832731"/>
            <a:ext cx="2490724" cy="2025269"/>
          </a:xfrm>
          <a:prstGeom prst="rect">
            <a:avLst/>
          </a:prstGeom>
        </p:spPr>
      </p:pic>
      <p:pic>
        <p:nvPicPr>
          <p:cNvPr id="48" name="Picture 6" descr="Manufacturing Icon Vector Art, Icons, and Graphics for Free Download">
            <a:extLst>
              <a:ext uri="{FF2B5EF4-FFF2-40B4-BE49-F238E27FC236}">
                <a16:creationId xmlns:a16="http://schemas.microsoft.com/office/drawing/2014/main" id="{F20FBF80-D356-1CD5-560D-53FE901CAA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2726" y="5114946"/>
            <a:ext cx="1485092" cy="14850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8230DD-7D02-029A-9096-ABCA7BA22613}"/>
              </a:ext>
            </a:extLst>
          </p:cNvPr>
          <p:cNvPicPr>
            <a:picLocks noChangeAspect="1"/>
          </p:cNvPicPr>
          <p:nvPr/>
        </p:nvPicPr>
        <p:blipFill>
          <a:blip r:embed="rId9"/>
          <a:stretch>
            <a:fillRect/>
          </a:stretch>
        </p:blipFill>
        <p:spPr>
          <a:xfrm>
            <a:off x="8242768" y="328866"/>
            <a:ext cx="2341304" cy="1430231"/>
          </a:xfrm>
          <a:prstGeom prst="rect">
            <a:avLst/>
          </a:prstGeom>
        </p:spPr>
      </p:pic>
      <p:pic>
        <p:nvPicPr>
          <p:cNvPr id="3" name="Picture 2">
            <a:extLst>
              <a:ext uri="{FF2B5EF4-FFF2-40B4-BE49-F238E27FC236}">
                <a16:creationId xmlns:a16="http://schemas.microsoft.com/office/drawing/2014/main" id="{5B570192-E18C-4FB4-A17F-C229C324BA08}"/>
              </a:ext>
            </a:extLst>
          </p:cNvPr>
          <p:cNvPicPr>
            <a:picLocks noChangeAspect="1"/>
          </p:cNvPicPr>
          <p:nvPr/>
        </p:nvPicPr>
        <p:blipFill>
          <a:blip r:embed="rId10"/>
          <a:stretch>
            <a:fillRect/>
          </a:stretch>
        </p:blipFill>
        <p:spPr>
          <a:xfrm>
            <a:off x="8312977" y="2767876"/>
            <a:ext cx="2190946" cy="842099"/>
          </a:xfrm>
          <a:prstGeom prst="rect">
            <a:avLst/>
          </a:prstGeom>
        </p:spPr>
      </p:pic>
      <p:pic>
        <p:nvPicPr>
          <p:cNvPr id="1026" name="Picture 2" descr="Forsiden - AFB">
            <a:extLst>
              <a:ext uri="{FF2B5EF4-FFF2-40B4-BE49-F238E27FC236}">
                <a16:creationId xmlns:a16="http://schemas.microsoft.com/office/drawing/2014/main" id="{5375ADC4-CB8D-2A97-E96A-DC2888A2B3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0600" y="4528971"/>
            <a:ext cx="3695700" cy="194024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5895BBE-85BB-F06A-2C4E-764C09A27828}"/>
              </a:ext>
            </a:extLst>
          </p:cNvPr>
          <p:cNvCxnSpPr/>
          <p:nvPr/>
        </p:nvCxnSpPr>
        <p:spPr>
          <a:xfrm>
            <a:off x="485775" y="2343150"/>
            <a:ext cx="10991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5267246-4534-5BE3-E23A-6D728EAFA994}"/>
              </a:ext>
            </a:extLst>
          </p:cNvPr>
          <p:cNvCxnSpPr/>
          <p:nvPr/>
        </p:nvCxnSpPr>
        <p:spPr>
          <a:xfrm>
            <a:off x="414951" y="4629150"/>
            <a:ext cx="109918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6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8">
            <a:extLst>
              <a:ext uri="{FF2B5EF4-FFF2-40B4-BE49-F238E27FC236}">
                <a16:creationId xmlns:a16="http://schemas.microsoft.com/office/drawing/2014/main" id="{B7B0103F-F9E8-789E-0D2B-573D758B1683}"/>
              </a:ext>
            </a:extLst>
          </p:cNvPr>
          <p:cNvSpPr txBox="1">
            <a:spLocks/>
          </p:cNvSpPr>
          <p:nvPr/>
        </p:nvSpPr>
        <p:spPr>
          <a:xfrm>
            <a:off x="10233881" y="6599888"/>
            <a:ext cx="1958119" cy="235232"/>
          </a:xfrm>
          <a:prstGeom prst="rect">
            <a:avLst/>
          </a:prstGeom>
        </p:spPr>
        <p:txBody>
          <a:bodyPr vert="horz" lIns="0" tIns="0" rIns="0" bIns="0" rtlCol="0" anchor="ctr"/>
          <a:lstStyle>
            <a:defPPr>
              <a:defRPr lang="nb-NO"/>
            </a:defPPr>
            <a:lvl1pPr marL="0" algn="r" defTabSz="914400" rtl="0" eaLnBrk="1" latinLnBrk="0" hangingPunct="1">
              <a:defRPr sz="1200" kern="1200">
                <a:solidFill>
                  <a:srgbClr val="009D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altLang="nb-NO" sz="700">
                <a:solidFill>
                  <a:schemeClr val="bg2">
                    <a:lumMod val="25000"/>
                  </a:schemeClr>
                </a:solidFill>
                <a:cs typeface="Calibri" panose="020F0502020204030204" pitchFamily="34" charset="0"/>
              </a:rPr>
              <a:t>BUS101_Bedriftsøkonomiske sammenhenger</a:t>
            </a:r>
          </a:p>
        </p:txBody>
      </p:sp>
      <p:sp>
        <p:nvSpPr>
          <p:cNvPr id="13" name="Slide Number Placeholder 9">
            <a:extLst>
              <a:ext uri="{FF2B5EF4-FFF2-40B4-BE49-F238E27FC236}">
                <a16:creationId xmlns:a16="http://schemas.microsoft.com/office/drawing/2014/main" id="{262D6396-C5D5-1653-4BB0-2DBB73AF69F0}"/>
              </a:ext>
            </a:extLst>
          </p:cNvPr>
          <p:cNvSpPr txBox="1">
            <a:spLocks/>
          </p:cNvSpPr>
          <p:nvPr/>
        </p:nvSpPr>
        <p:spPr>
          <a:xfrm>
            <a:off x="11866414" y="6599888"/>
            <a:ext cx="234893" cy="231613"/>
          </a:xfrm>
          <a:prstGeom prst="rect">
            <a:avLst/>
          </a:prstGeom>
        </p:spPr>
        <p:txBody>
          <a:bodyPr vert="horz" lIns="0" tIns="0" rIns="0" bIns="0" rtlCol="0" anchor="ctr"/>
          <a:lstStyle>
            <a:defPPr>
              <a:defRPr lang="nb-NO"/>
            </a:defPPr>
            <a:lvl1pPr marL="0" algn="l" defTabSz="914400" rtl="0" eaLnBrk="1" latinLnBrk="0" hangingPunct="1">
              <a:defRPr sz="1200" kern="1200">
                <a:solidFill>
                  <a:srgbClr val="009D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altLang="nb-NO" sz="700">
                <a:solidFill>
                  <a:schemeClr val="bg2">
                    <a:lumMod val="25000"/>
                  </a:schemeClr>
                </a:solidFill>
                <a:cs typeface="Calibri" panose="020F0502020204030204" pitchFamily="34" charset="0"/>
              </a:rPr>
              <a:t>s. </a:t>
            </a:r>
            <a:fld id="{182D40AC-E4B7-44D0-AB2A-1A195DA07EA7}" type="slidenum">
              <a:rPr lang="nb-NO" altLang="nb-NO" sz="700" smtClean="0">
                <a:solidFill>
                  <a:schemeClr val="bg2">
                    <a:lumMod val="25000"/>
                  </a:schemeClr>
                </a:solidFill>
                <a:cs typeface="Calibri" panose="020F0502020204030204" pitchFamily="34" charset="0"/>
              </a:rPr>
              <a:pPr algn="r"/>
              <a:t>9</a:t>
            </a:fld>
            <a:endParaRPr lang="nb-NO" altLang="nb-NO" sz="700">
              <a:solidFill>
                <a:schemeClr val="bg2">
                  <a:lumMod val="25000"/>
                </a:schemeClr>
              </a:solidFill>
              <a:cs typeface="Calibri" panose="020F0502020204030204" pitchFamily="34" charset="0"/>
            </a:endParaRPr>
          </a:p>
        </p:txBody>
      </p:sp>
      <p:pic>
        <p:nvPicPr>
          <p:cNvPr id="3" name="Picture 2">
            <a:extLst>
              <a:ext uri="{FF2B5EF4-FFF2-40B4-BE49-F238E27FC236}">
                <a16:creationId xmlns:a16="http://schemas.microsoft.com/office/drawing/2014/main" id="{7FB56D1F-0F63-F7BC-47A5-198E64655E8E}"/>
              </a:ext>
            </a:extLst>
          </p:cNvPr>
          <p:cNvPicPr>
            <a:picLocks noChangeAspect="1"/>
          </p:cNvPicPr>
          <p:nvPr/>
        </p:nvPicPr>
        <p:blipFill>
          <a:blip r:embed="rId3"/>
          <a:stretch>
            <a:fillRect/>
          </a:stretch>
        </p:blipFill>
        <p:spPr>
          <a:xfrm>
            <a:off x="333603" y="1342522"/>
            <a:ext cx="5760957" cy="4231344"/>
          </a:xfrm>
          <a:prstGeom prst="rect">
            <a:avLst/>
          </a:prstGeom>
        </p:spPr>
      </p:pic>
      <p:pic>
        <p:nvPicPr>
          <p:cNvPr id="7" name="Picture 6">
            <a:extLst>
              <a:ext uri="{FF2B5EF4-FFF2-40B4-BE49-F238E27FC236}">
                <a16:creationId xmlns:a16="http://schemas.microsoft.com/office/drawing/2014/main" id="{0FD4B682-637F-7218-B8E6-48CDA2D3AB4B}"/>
              </a:ext>
            </a:extLst>
          </p:cNvPr>
          <p:cNvPicPr>
            <a:picLocks noChangeAspect="1"/>
          </p:cNvPicPr>
          <p:nvPr/>
        </p:nvPicPr>
        <p:blipFill>
          <a:blip r:embed="rId4"/>
          <a:stretch>
            <a:fillRect/>
          </a:stretch>
        </p:blipFill>
        <p:spPr>
          <a:xfrm>
            <a:off x="6111902" y="1868558"/>
            <a:ext cx="5753072" cy="4015410"/>
          </a:xfrm>
          <a:prstGeom prst="rect">
            <a:avLst/>
          </a:prstGeom>
        </p:spPr>
      </p:pic>
      <p:pic>
        <p:nvPicPr>
          <p:cNvPr id="10" name="Picture 9">
            <a:extLst>
              <a:ext uri="{FF2B5EF4-FFF2-40B4-BE49-F238E27FC236}">
                <a16:creationId xmlns:a16="http://schemas.microsoft.com/office/drawing/2014/main" id="{D2266EAB-BE11-3D9C-1863-B0D6306509FC}"/>
              </a:ext>
            </a:extLst>
          </p:cNvPr>
          <p:cNvPicPr>
            <a:picLocks noChangeAspect="1"/>
          </p:cNvPicPr>
          <p:nvPr/>
        </p:nvPicPr>
        <p:blipFill>
          <a:blip r:embed="rId5"/>
          <a:stretch>
            <a:fillRect/>
          </a:stretch>
        </p:blipFill>
        <p:spPr>
          <a:xfrm>
            <a:off x="6105457" y="1342522"/>
            <a:ext cx="5760957" cy="540274"/>
          </a:xfrm>
          <a:prstGeom prst="rect">
            <a:avLst/>
          </a:prstGeom>
        </p:spPr>
      </p:pic>
      <p:sp>
        <p:nvSpPr>
          <p:cNvPr id="14" name="TextBox 13">
            <a:extLst>
              <a:ext uri="{FF2B5EF4-FFF2-40B4-BE49-F238E27FC236}">
                <a16:creationId xmlns:a16="http://schemas.microsoft.com/office/drawing/2014/main" id="{10BA1945-F472-7B72-61BF-46B810DE7C9F}"/>
              </a:ext>
            </a:extLst>
          </p:cNvPr>
          <p:cNvSpPr txBox="1"/>
          <p:nvPr/>
        </p:nvSpPr>
        <p:spPr>
          <a:xfrm>
            <a:off x="262040" y="383101"/>
            <a:ext cx="7259893" cy="590931"/>
          </a:xfrm>
          <a:prstGeom prst="rect">
            <a:avLst/>
          </a:prstGeom>
        </p:spPr>
        <p:txBody>
          <a:bodyPr vert="horz" wrap="square" lIns="91440" tIns="45720" rIns="91440" bIns="45720" rtlCol="0" anchor="ctr">
            <a:spAutoFit/>
          </a:bodyPr>
          <a:lstStyle>
            <a:lvl1pPr>
              <a:lnSpc>
                <a:spcPct val="90000"/>
              </a:lnSpc>
              <a:spcBef>
                <a:spcPct val="0"/>
              </a:spcBef>
              <a:buNone/>
              <a:defRPr sz="3600">
                <a:solidFill>
                  <a:srgbClr val="203864"/>
                </a:solidFill>
                <a:latin typeface="Calibri Light" panose="020F0302020204030204" pitchFamily="34" charset="0"/>
                <a:ea typeface="+mj-ea"/>
                <a:cs typeface="Calibri Light" panose="020F0302020204030204" pitchFamily="34" charset="0"/>
              </a:defRPr>
            </a:lvl1pPr>
          </a:lstStyle>
          <a:p>
            <a:r>
              <a:rPr lang="en-GB">
                <a:solidFill>
                  <a:srgbClr val="41723A"/>
                </a:solidFill>
              </a:rPr>
              <a:t>Norges 25 største bedrifter (2020)</a:t>
            </a:r>
          </a:p>
        </p:txBody>
      </p:sp>
      <p:pic>
        <p:nvPicPr>
          <p:cNvPr id="5" name="Picture 4">
            <a:extLst>
              <a:ext uri="{FF2B5EF4-FFF2-40B4-BE49-F238E27FC236}">
                <a16:creationId xmlns:a16="http://schemas.microsoft.com/office/drawing/2014/main" id="{56D3571C-1523-62FC-0511-8A3CADF583B7}"/>
              </a:ext>
            </a:extLst>
          </p:cNvPr>
          <p:cNvPicPr>
            <a:picLocks noChangeAspect="1"/>
          </p:cNvPicPr>
          <p:nvPr/>
        </p:nvPicPr>
        <p:blipFill>
          <a:blip r:embed="rId6"/>
          <a:stretch>
            <a:fillRect/>
          </a:stretch>
        </p:blipFill>
        <p:spPr>
          <a:xfrm>
            <a:off x="90693" y="22880"/>
            <a:ext cx="12010614" cy="6847964"/>
          </a:xfrm>
          <a:prstGeom prst="rect">
            <a:avLst/>
          </a:prstGeom>
        </p:spPr>
      </p:pic>
      <p:sp>
        <p:nvSpPr>
          <p:cNvPr id="2" name="TextBox 1">
            <a:extLst>
              <a:ext uri="{FF2B5EF4-FFF2-40B4-BE49-F238E27FC236}">
                <a16:creationId xmlns:a16="http://schemas.microsoft.com/office/drawing/2014/main" id="{E08B514C-A778-E1A3-E2AE-CB7608EDC542}"/>
              </a:ext>
            </a:extLst>
          </p:cNvPr>
          <p:cNvSpPr txBox="1"/>
          <p:nvPr/>
        </p:nvSpPr>
        <p:spPr>
          <a:xfrm>
            <a:off x="476250" y="188781"/>
            <a:ext cx="1120820" cy="646331"/>
          </a:xfrm>
          <a:prstGeom prst="rect">
            <a:avLst/>
          </a:prstGeom>
          <a:noFill/>
        </p:spPr>
        <p:txBody>
          <a:bodyPr wrap="none" rtlCol="0">
            <a:spAutoFit/>
          </a:bodyPr>
          <a:lstStyle/>
          <a:p>
            <a:r>
              <a:rPr lang="en-GB" sz="3600" dirty="0"/>
              <a:t>2022</a:t>
            </a:r>
          </a:p>
        </p:txBody>
      </p:sp>
    </p:spTree>
    <p:extLst>
      <p:ext uri="{BB962C8B-B14F-4D97-AF65-F5344CB8AC3E}">
        <p14:creationId xmlns:p14="http://schemas.microsoft.com/office/powerpoint/2010/main" val="2956064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0"/>
                                        </p:tgtEl>
                                        <p:attrNameLst>
                                          <p:attrName>ppt_w</p:attrName>
                                        </p:attrNameLst>
                                      </p:cBhvr>
                                      <p:tavLst>
                                        <p:tav tm="0">
                                          <p:val>
                                            <p:strVal val="ppt_w"/>
                                          </p:val>
                                        </p:tav>
                                        <p:tav tm="100000">
                                          <p:val>
                                            <p:fltVal val="0"/>
                                          </p:val>
                                        </p:tav>
                                      </p:tavLst>
                                    </p:anim>
                                    <p:anim calcmode="lin" valueType="num">
                                      <p:cBhvr>
                                        <p:cTn id="13" dur="1000"/>
                                        <p:tgtEl>
                                          <p:spTgt spid="10"/>
                                        </p:tgtEl>
                                        <p:attrNameLst>
                                          <p:attrName>ppt_h</p:attrName>
                                        </p:attrNameLst>
                                      </p:cBhvr>
                                      <p:tavLst>
                                        <p:tav tm="0">
                                          <p:val>
                                            <p:strVal val="ppt_h"/>
                                          </p:val>
                                        </p:tav>
                                        <p:tav tm="100000">
                                          <p:val>
                                            <p:fltVal val="0"/>
                                          </p:val>
                                        </p:tav>
                                      </p:tavLst>
                                    </p:anim>
                                    <p:anim calcmode="lin" valueType="num">
                                      <p:cBhvr>
                                        <p:cTn id="14" dur="1000"/>
                                        <p:tgtEl>
                                          <p:spTgt spid="10"/>
                                        </p:tgtEl>
                                        <p:attrNameLst>
                                          <p:attrName>style.rotation</p:attrName>
                                        </p:attrNameLst>
                                      </p:cBhvr>
                                      <p:tavLst>
                                        <p:tav tm="0">
                                          <p:val>
                                            <p:fltVal val="0"/>
                                          </p:val>
                                        </p:tav>
                                        <p:tav tm="100000">
                                          <p:val>
                                            <p:fltVal val="90"/>
                                          </p:val>
                                        </p:tav>
                                      </p:tavLst>
                                    </p:anim>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 calcmode="lin" valueType="num">
                                      <p:cBhvr>
                                        <p:cTn id="20" dur="1000"/>
                                        <p:tgtEl>
                                          <p:spTgt spid="3"/>
                                        </p:tgtEl>
                                        <p:attrNameLst>
                                          <p:attrName>style.rotation</p:attrName>
                                        </p:attrNameLst>
                                      </p:cBhvr>
                                      <p:tavLst>
                                        <p:tav tm="0">
                                          <p:val>
                                            <p:fltVal val="0"/>
                                          </p:val>
                                        </p:tav>
                                        <p:tav tm="100000">
                                          <p:val>
                                            <p:fltVal val="90"/>
                                          </p:val>
                                        </p:tav>
                                      </p:tavLst>
                                    </p:anim>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14"/>
                                        </p:tgtEl>
                                        <p:attrNameLst>
                                          <p:attrName>ppt_w</p:attrName>
                                        </p:attrNameLst>
                                      </p:cBhvr>
                                      <p:tavLst>
                                        <p:tav tm="0">
                                          <p:val>
                                            <p:strVal val="ppt_w"/>
                                          </p:val>
                                        </p:tav>
                                        <p:tav tm="100000">
                                          <p:val>
                                            <p:fltVal val="0"/>
                                          </p:val>
                                        </p:tav>
                                      </p:tavLst>
                                    </p:anim>
                                    <p:anim calcmode="lin" valueType="num">
                                      <p:cBhvr>
                                        <p:cTn id="25" dur="1000"/>
                                        <p:tgtEl>
                                          <p:spTgt spid="14"/>
                                        </p:tgtEl>
                                        <p:attrNameLst>
                                          <p:attrName>ppt_h</p:attrName>
                                        </p:attrNameLst>
                                      </p:cBhvr>
                                      <p:tavLst>
                                        <p:tav tm="0">
                                          <p:val>
                                            <p:strVal val="ppt_h"/>
                                          </p:val>
                                        </p:tav>
                                        <p:tav tm="100000">
                                          <p:val>
                                            <p:fltVal val="0"/>
                                          </p:val>
                                        </p:tav>
                                      </p:tavLst>
                                    </p:anim>
                                    <p:anim calcmode="lin" valueType="num">
                                      <p:cBhvr>
                                        <p:cTn id="26" dur="1000"/>
                                        <p:tgtEl>
                                          <p:spTgt spid="14"/>
                                        </p:tgtEl>
                                        <p:attrNameLst>
                                          <p:attrName>style.rotation</p:attrName>
                                        </p:attrNameLst>
                                      </p:cBhvr>
                                      <p:tavLst>
                                        <p:tav tm="0">
                                          <p:val>
                                            <p:fltVal val="0"/>
                                          </p:val>
                                        </p:tav>
                                        <p:tav tm="100000">
                                          <p:val>
                                            <p:fltVal val="9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2167</Words>
  <Application>Microsoft Office PowerPoint</Application>
  <PresentationFormat>Widescreen</PresentationFormat>
  <Paragraphs>332</Paragraphs>
  <Slides>33</Slides>
  <Notes>24</Notes>
  <HiddenSlides>0</HiddenSlides>
  <MMClips>0</MMClips>
  <ScaleCrop>false</ScaleCrop>
  <HeadingPairs>
    <vt:vector size="6" baseType="variant">
      <vt:variant>
        <vt:lpstr>Brukte skrifter</vt:lpstr>
      </vt:variant>
      <vt:variant>
        <vt:i4>16</vt:i4>
      </vt:variant>
      <vt:variant>
        <vt:lpstr>Tema</vt:lpstr>
      </vt:variant>
      <vt:variant>
        <vt:i4>1</vt:i4>
      </vt:variant>
      <vt:variant>
        <vt:lpstr>Lysbildetitler</vt:lpstr>
      </vt:variant>
      <vt:variant>
        <vt:i4>33</vt:i4>
      </vt:variant>
    </vt:vector>
  </HeadingPairs>
  <TitlesOfParts>
    <vt:vector size="50" baseType="lpstr">
      <vt:lpstr>Abadi</vt:lpstr>
      <vt:lpstr>Angsana New</vt:lpstr>
      <vt:lpstr>Arial</vt:lpstr>
      <vt:lpstr>Avenir Roman</vt:lpstr>
      <vt:lpstr>Bahnschrift Condensed</vt:lpstr>
      <vt:lpstr>Calibri</vt:lpstr>
      <vt:lpstr>Calibri  </vt:lpstr>
      <vt:lpstr>Calibri    </vt:lpstr>
      <vt:lpstr>Calibri Light</vt:lpstr>
      <vt:lpstr>Georgia</vt:lpstr>
      <vt:lpstr>HelveticaNeueLT Pro 55 Roman</vt:lpstr>
      <vt:lpstr>Minion pro</vt:lpstr>
      <vt:lpstr>Source Sans 3</vt:lpstr>
      <vt:lpstr>Symbol</vt:lpstr>
      <vt:lpstr>Söhne</vt:lpstr>
      <vt:lpstr>Times New Roman</vt:lpstr>
      <vt:lpstr>Office Theme</vt:lpstr>
      <vt:lpstr>PowerPoint-presentasjon</vt:lpstr>
      <vt:lpstr>PowerPoint-presentasjon</vt:lpstr>
      <vt:lpstr>Perspektiv: Hvis det er så lønnsomt å handle i markedet som den økonomiske teori forklarer oss, hvorfor er da produksjonslivet organisert i byråkratisk ledede bedrifter?</vt:lpstr>
      <vt:lpstr>PowerPoint-presentasjon</vt:lpstr>
      <vt:lpstr>PowerPoint-presentasjon</vt:lpstr>
      <vt:lpstr>PowerPoint-presentasjon</vt:lpstr>
      <vt:lpstr>PowerPoint-presentasjon</vt:lpstr>
      <vt:lpstr>PowerPoint-presentasjon</vt:lpstr>
      <vt:lpstr>PowerPoint-presentasjon</vt:lpstr>
      <vt:lpstr>Aksjeselskapet</vt:lpstr>
      <vt:lpstr>PowerPoint-presentasjon</vt:lpstr>
      <vt:lpstr>Aksjeselskapets formelle hierarki</vt:lpstr>
      <vt:lpstr>PowerPoint-presentasjon</vt:lpstr>
      <vt:lpstr>(Industri-)bedriftens verdikjede</vt:lpstr>
      <vt:lpstr>Produksjonsbedriftens forsyningskjede (‘SUPPLY CHAIN’) består av tre strømmer:</vt:lpstr>
      <vt:lpstr>Hvilket fokus skal bedriften ha i sin forsyningskjede? Tid eller kostnader?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Hva er bedriftens rolle i samfunnet? (CSR = Corporate Social Responsibility)</vt:lpstr>
      <vt:lpstr>PowerPoint-presentasjon</vt:lpstr>
      <vt:lpstr>PowerPoint-presentasjon</vt:lpstr>
      <vt:lpstr>Fra regnskapsmessig- til bærekraftsmessig resultat</vt:lpstr>
      <vt:lpstr>PowerPoint-presentasjon</vt:lpstr>
      <vt:lpstr>PowerPoint-presentasjon</vt:lpstr>
      <vt:lpstr>PowerPoint-presentasjon</vt:lpstr>
      <vt:lpstr>KORTSIKTIGHETENS TYRANNI</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Stig Aleksander Aune</dc:creator>
  <cp:lastModifiedBy>Christopher Johansen</cp:lastModifiedBy>
  <cp:revision>2</cp:revision>
  <dcterms:created xsi:type="dcterms:W3CDTF">2023-10-03T07:42:34Z</dcterms:created>
  <dcterms:modified xsi:type="dcterms:W3CDTF">2023-10-09T08:16:50Z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484126-3486-41a9-802e-7f1e2277276c_Enabled">
    <vt:lpwstr>true</vt:lpwstr>
  </property>
  <property fmtid="{D5CDD505-2E9C-101B-9397-08002B2CF9AE}" pid="3" name="MSIP_Label_d0484126-3486-41a9-802e-7f1e2277276c_SetDate">
    <vt:lpwstr>2023-10-03T07:42:50Z</vt:lpwstr>
  </property>
  <property fmtid="{D5CDD505-2E9C-101B-9397-08002B2CF9AE}" pid="4" name="MSIP_Label_d0484126-3486-41a9-802e-7f1e2277276c_Method">
    <vt:lpwstr>Standard</vt:lpwstr>
  </property>
  <property fmtid="{D5CDD505-2E9C-101B-9397-08002B2CF9AE}" pid="5" name="MSIP_Label_d0484126-3486-41a9-802e-7f1e2277276c_Name">
    <vt:lpwstr>d0484126-3486-41a9-802e-7f1e2277276c</vt:lpwstr>
  </property>
  <property fmtid="{D5CDD505-2E9C-101B-9397-08002B2CF9AE}" pid="6" name="MSIP_Label_d0484126-3486-41a9-802e-7f1e2277276c_SiteId">
    <vt:lpwstr>eec01f8e-737f-43e3-9ed5-f8a59913bd82</vt:lpwstr>
  </property>
  <property fmtid="{D5CDD505-2E9C-101B-9397-08002B2CF9AE}" pid="7" name="MSIP_Label_d0484126-3486-41a9-802e-7f1e2277276c_ActionId">
    <vt:lpwstr>2741c7b9-7e39-42bf-b302-15f2200948ff</vt:lpwstr>
  </property>
  <property fmtid="{D5CDD505-2E9C-101B-9397-08002B2CF9AE}" pid="8" name="MSIP_Label_d0484126-3486-41a9-802e-7f1e2277276c_ContentBits">
    <vt:lpwstr>0</vt:lpwstr>
  </property>
</Properties>
</file>